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308" r:id="rId3"/>
    <p:sldId id="380" r:id="rId4"/>
    <p:sldId id="393" r:id="rId5"/>
    <p:sldId id="394" r:id="rId6"/>
    <p:sldId id="395" r:id="rId7"/>
    <p:sldId id="381" r:id="rId8"/>
    <p:sldId id="396" r:id="rId9"/>
    <p:sldId id="397" r:id="rId10"/>
    <p:sldId id="398" r:id="rId11"/>
    <p:sldId id="399" r:id="rId12"/>
    <p:sldId id="382" r:id="rId13"/>
    <p:sldId id="384" r:id="rId14"/>
    <p:sldId id="390" r:id="rId15"/>
    <p:sldId id="391" r:id="rId16"/>
    <p:sldId id="392" r:id="rId17"/>
    <p:sldId id="389" r:id="rId18"/>
    <p:sldId id="383" r:id="rId19"/>
    <p:sldId id="400" r:id="rId20"/>
    <p:sldId id="401" r:id="rId21"/>
    <p:sldId id="379" r:id="rId22"/>
    <p:sldId id="344" r:id="rId23"/>
  </p:sldIdLst>
  <p:sldSz cx="18288000" cy="10515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1pPr>
    <a:lvl2pPr marL="0" marR="0" indent="816421"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2pPr>
    <a:lvl3pPr marL="0" marR="0" indent="1632843"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3pPr>
    <a:lvl4pPr marL="0" marR="0" indent="2449266"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4pPr>
    <a:lvl5pPr marL="0" marR="0" indent="3265687"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5pPr>
    <a:lvl6pPr marL="4686300" marR="0" indent="-571500" algn="l" defTabSz="822960" rtl="0" fontAlgn="auto" latinLnBrk="0" hangingPunct="0">
      <a:lnSpc>
        <a:spcPct val="100000"/>
      </a:lnSpc>
      <a:spcBef>
        <a:spcPts val="0"/>
      </a:spcBef>
      <a:spcAft>
        <a:spcPts val="0"/>
      </a:spcAft>
      <a:buClrTx/>
      <a:buSzPct val="100000"/>
      <a:buFontTx/>
      <a:buChar char="•"/>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6pPr>
    <a:lvl7pPr marL="5509260" marR="0" indent="-571500" algn="l" defTabSz="822960" rtl="0" fontAlgn="auto" latinLnBrk="0" hangingPunct="0">
      <a:lnSpc>
        <a:spcPct val="100000"/>
      </a:lnSpc>
      <a:spcBef>
        <a:spcPts val="0"/>
      </a:spcBef>
      <a:spcAft>
        <a:spcPts val="0"/>
      </a:spcAft>
      <a:buClrTx/>
      <a:buSzPct val="100000"/>
      <a:buFontTx/>
      <a:buChar char="•"/>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7pPr>
    <a:lvl8pPr marL="6332220" marR="0" indent="-571500" algn="l" defTabSz="822960" rtl="0" fontAlgn="auto" latinLnBrk="0" hangingPunct="0">
      <a:lnSpc>
        <a:spcPct val="100000"/>
      </a:lnSpc>
      <a:spcBef>
        <a:spcPts val="0"/>
      </a:spcBef>
      <a:spcAft>
        <a:spcPts val="0"/>
      </a:spcAft>
      <a:buClrTx/>
      <a:buSzPct val="100000"/>
      <a:buFontTx/>
      <a:buChar char="•"/>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8pPr>
    <a:lvl9pPr marL="7155180" marR="0" indent="-571500" algn="l" defTabSz="822960" rtl="0" fontAlgn="auto" latinLnBrk="0" hangingPunct="0">
      <a:lnSpc>
        <a:spcPct val="100000"/>
      </a:lnSpc>
      <a:spcBef>
        <a:spcPts val="0"/>
      </a:spcBef>
      <a:spcAft>
        <a:spcPts val="0"/>
      </a:spcAft>
      <a:buClrTx/>
      <a:buSzPct val="100000"/>
      <a:buFontTx/>
      <a:buChar char="•"/>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F0C3C"/>
    <a:srgbClr val="BD1134"/>
    <a:srgbClr val="FDD530"/>
    <a:srgbClr val="2DFFFE"/>
    <a:srgbClr val="FC0D1B"/>
    <a:srgbClr val="11807F"/>
    <a:srgbClr val="FC28FC"/>
    <a:srgbClr val="29FD2F"/>
    <a:srgbClr val="FF8448"/>
    <a:srgbClr val="FFEC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18"/>
    <p:restoredTop sz="94663"/>
  </p:normalViewPr>
  <p:slideViewPr>
    <p:cSldViewPr snapToGrid="0" snapToObjects="1">
      <p:cViewPr varScale="1">
        <p:scale>
          <a:sx n="69" d="100"/>
          <a:sy n="69" d="100"/>
        </p:scale>
        <p:origin x="256"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1143000" y="685800"/>
            <a:ext cx="4572000" cy="3429000"/>
          </a:xfrm>
          <a:prstGeom prst="rect">
            <a:avLst/>
          </a:prstGeom>
        </p:spPr>
        <p:txBody>
          <a:bodyPr/>
          <a:lstStyle/>
          <a:p>
            <a:endParaRPr/>
          </a:p>
        </p:txBody>
      </p:sp>
      <p:sp>
        <p:nvSpPr>
          <p:cNvPr id="267" name="Shape 26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134741"/>
      </p:ext>
    </p:extLst>
  </p:cSld>
  <p:clrMap bg1="lt1" tx1="dk1" bg2="lt2" tx2="dk2" accent1="accent1" accent2="accent2" accent3="accent3" accent4="accent4" accent5="accent5" accent6="accent6" hlink="hlink" folHlink="folHlink"/>
  <p:notesStyle>
    <a:lvl1pPr defTabSz="822960" latinLnBrk="0">
      <a:defRPr sz="1200">
        <a:latin typeface="+mj-lt"/>
        <a:ea typeface="+mj-ea"/>
        <a:cs typeface="+mj-cs"/>
        <a:sym typeface="Calibri"/>
      </a:defRPr>
    </a:lvl1pPr>
    <a:lvl2pPr indent="228600" defTabSz="822960" latinLnBrk="0">
      <a:defRPr sz="1200">
        <a:latin typeface="+mj-lt"/>
        <a:ea typeface="+mj-ea"/>
        <a:cs typeface="+mj-cs"/>
        <a:sym typeface="Calibri"/>
      </a:defRPr>
    </a:lvl2pPr>
    <a:lvl3pPr indent="457200" defTabSz="822960" latinLnBrk="0">
      <a:defRPr sz="1200">
        <a:latin typeface="+mj-lt"/>
        <a:ea typeface="+mj-ea"/>
        <a:cs typeface="+mj-cs"/>
        <a:sym typeface="Calibri"/>
      </a:defRPr>
    </a:lvl3pPr>
    <a:lvl4pPr indent="685800" defTabSz="822960" latinLnBrk="0">
      <a:defRPr sz="1200">
        <a:latin typeface="+mj-lt"/>
        <a:ea typeface="+mj-ea"/>
        <a:cs typeface="+mj-cs"/>
        <a:sym typeface="Calibri"/>
      </a:defRPr>
    </a:lvl4pPr>
    <a:lvl5pPr indent="914400" defTabSz="822960" latinLnBrk="0">
      <a:defRPr sz="1200">
        <a:latin typeface="+mj-lt"/>
        <a:ea typeface="+mj-ea"/>
        <a:cs typeface="+mj-cs"/>
        <a:sym typeface="Calibri"/>
      </a:defRPr>
    </a:lvl5pPr>
    <a:lvl6pPr indent="1143000" defTabSz="822960" latinLnBrk="0">
      <a:defRPr sz="1200">
        <a:latin typeface="+mj-lt"/>
        <a:ea typeface="+mj-ea"/>
        <a:cs typeface="+mj-cs"/>
        <a:sym typeface="Calibri"/>
      </a:defRPr>
    </a:lvl6pPr>
    <a:lvl7pPr indent="1371600" defTabSz="822960" latinLnBrk="0">
      <a:defRPr sz="1200">
        <a:latin typeface="+mj-lt"/>
        <a:ea typeface="+mj-ea"/>
        <a:cs typeface="+mj-cs"/>
        <a:sym typeface="Calibri"/>
      </a:defRPr>
    </a:lvl7pPr>
    <a:lvl8pPr indent="1600200" defTabSz="822960" latinLnBrk="0">
      <a:defRPr sz="1200">
        <a:latin typeface="+mj-lt"/>
        <a:ea typeface="+mj-ea"/>
        <a:cs typeface="+mj-cs"/>
        <a:sym typeface="Calibri"/>
      </a:defRPr>
    </a:lvl8pPr>
    <a:lvl9pPr indent="1828800" defTabSz="82296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685800"/>
            <a:ext cx="5962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495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MAIN TITLE">
    <p:spTree>
      <p:nvGrpSpPr>
        <p:cNvPr id="1" name=""/>
        <p:cNvGrpSpPr/>
        <p:nvPr/>
      </p:nvGrpSpPr>
      <p:grpSpPr>
        <a:xfrm>
          <a:off x="0" y="0"/>
          <a:ext cx="0" cy="0"/>
          <a:chOff x="0" y="0"/>
          <a:chExt cx="0" cy="0"/>
        </a:xfrm>
      </p:grpSpPr>
      <p:grpSp>
        <p:nvGrpSpPr>
          <p:cNvPr id="22" name="Group 22"/>
          <p:cNvGrpSpPr/>
          <p:nvPr/>
        </p:nvGrpSpPr>
        <p:grpSpPr>
          <a:xfrm>
            <a:off x="0" y="0"/>
            <a:ext cx="18288000" cy="2142067"/>
            <a:chOff x="0" y="0"/>
            <a:chExt cx="18288000" cy="2142066"/>
          </a:xfrm>
        </p:grpSpPr>
        <p:sp>
          <p:nvSpPr>
            <p:cNvPr id="20" name="Shape 20"/>
            <p:cNvSpPr/>
            <p:nvPr/>
          </p:nvSpPr>
          <p:spPr>
            <a:xfrm>
              <a:off x="0" y="0"/>
              <a:ext cx="18288000" cy="214206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spcBef>
                  <a:spcPts val="1300"/>
                </a:spcBef>
                <a:defRPr sz="5800" b="0">
                  <a:solidFill>
                    <a:srgbClr val="000000">
                      <a:alpha val="0"/>
                    </a:srgbClr>
                  </a:solidFill>
                  <a:latin typeface="+mj-lt"/>
                  <a:ea typeface="+mj-ea"/>
                  <a:cs typeface="+mj-cs"/>
                  <a:sym typeface="Calibri"/>
                </a:defRPr>
              </a:pPr>
              <a:endParaRPr/>
            </a:p>
          </p:txBody>
        </p:sp>
        <p:sp>
          <p:nvSpPr>
            <p:cNvPr id="21" name="Shape 21"/>
            <p:cNvSpPr/>
            <p:nvPr/>
          </p:nvSpPr>
          <p:spPr>
            <a:xfrm>
              <a:off x="0" y="0"/>
              <a:ext cx="18288000" cy="942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300"/>
                </a:spcBef>
                <a:defRPr sz="5800" b="0">
                  <a:solidFill>
                    <a:srgbClr val="000000">
                      <a:alpha val="0"/>
                    </a:srgbClr>
                  </a:solidFill>
                  <a:latin typeface="+mj-lt"/>
                  <a:ea typeface="+mj-ea"/>
                  <a:cs typeface="+mj-cs"/>
                  <a:sym typeface="Calibri"/>
                </a:defRPr>
              </a:lvl1pPr>
            </a:lstStyle>
            <a:p>
              <a:r>
                <a:t>Drag picture to placeholder or click icon to add</a:t>
              </a:r>
            </a:p>
          </p:txBody>
        </p:sp>
      </p:grpSp>
      <p:sp>
        <p:nvSpPr>
          <p:cNvPr id="23" name="Shape 23"/>
          <p:cNvSpPr/>
          <p:nvPr/>
        </p:nvSpPr>
        <p:spPr>
          <a:xfrm>
            <a:off x="642939" y="645584"/>
            <a:ext cx="11743746" cy="850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nSpc>
                <a:spcPct val="80000"/>
              </a:lnSpc>
              <a:spcBef>
                <a:spcPts val="1200"/>
              </a:spcBef>
              <a:defRPr sz="5800">
                <a:latin typeface="+mj-lt"/>
                <a:ea typeface="+mj-ea"/>
                <a:cs typeface="+mj-cs"/>
                <a:sym typeface="Calibri"/>
              </a:defRPr>
            </a:lvl1pPr>
          </a:lstStyle>
          <a:p>
            <a:r>
              <a:t>HEADER TEXT</a:t>
            </a:r>
          </a:p>
        </p:txBody>
      </p:sp>
      <p:pic>
        <p:nvPicPr>
          <p:cNvPr id="24" name="image3.png" descr="UA_OFR_RGB_Primary_SVG_white2.png"/>
          <p:cNvPicPr>
            <a:picLocks noChangeAspect="1"/>
          </p:cNvPicPr>
          <p:nvPr/>
        </p:nvPicPr>
        <p:blipFill>
          <a:blip r:embed="rId3"/>
          <a:stretch>
            <a:fillRect/>
          </a:stretch>
        </p:blipFill>
        <p:spPr>
          <a:xfrm>
            <a:off x="12979448" y="410719"/>
            <a:ext cx="4966302" cy="1210437"/>
          </a:xfrm>
          <a:prstGeom prst="rect">
            <a:avLst/>
          </a:prstGeom>
          <a:ln w="12700">
            <a:miter lim="400000"/>
          </a:ln>
        </p:spPr>
      </p:pic>
      <p:pic>
        <p:nvPicPr>
          <p:cNvPr id="3" name="Picture 2"/>
          <p:cNvPicPr>
            <a:picLocks noChangeAspect="1"/>
          </p:cNvPicPr>
          <p:nvPr userDrawn="1"/>
        </p:nvPicPr>
        <p:blipFill>
          <a:blip r:embed="rId4"/>
          <a:stretch>
            <a:fillRect/>
          </a:stretch>
        </p:blipFill>
        <p:spPr>
          <a:xfrm>
            <a:off x="-70453" y="-270933"/>
            <a:ext cx="18453115" cy="11074400"/>
          </a:xfrm>
          <a:prstGeom prst="rect">
            <a:avLst/>
          </a:prstGeom>
        </p:spPr>
      </p:pic>
      <p:sp>
        <p:nvSpPr>
          <p:cNvPr id="26" name="Shape 26"/>
          <p:cNvSpPr>
            <a:spLocks noGrp="1"/>
          </p:cNvSpPr>
          <p:nvPr>
            <p:ph type="body" sz="half" idx="1"/>
          </p:nvPr>
        </p:nvSpPr>
        <p:spPr>
          <a:xfrm>
            <a:off x="974300" y="439943"/>
            <a:ext cx="16339400" cy="3482481"/>
          </a:xfrm>
          <a:prstGeom prst="rect">
            <a:avLst/>
          </a:prstGeom>
          <a:extLst>
            <a:ext uri="{C572A759-6A51-4108-AA02-DFA0A04FC94B}">
              <ma14:wrappingTextBoxFlag xmlns:ma14="http://schemas.microsoft.com/office/mac/drawingml/2011/main" xmlns="" val="1"/>
            </a:ext>
          </a:extLst>
        </p:spPr>
        <p:txBody>
          <a:bodyPr/>
          <a:lstStyle>
            <a:lvl1pPr marL="0" indent="0" algn="ctr">
              <a:spcBef>
                <a:spcPts val="0"/>
              </a:spcBef>
              <a:buSzTx/>
              <a:buFontTx/>
              <a:buNone/>
              <a:defRPr sz="20000" spc="900">
                <a:solidFill>
                  <a:srgbClr val="FFFFFF"/>
                </a:solidFill>
                <a:latin typeface="Times New Roman"/>
                <a:ea typeface="Times New Roman"/>
                <a:cs typeface="Times New Roman"/>
                <a:sym typeface="Times New Roman"/>
              </a:defRPr>
            </a:lvl1pPr>
          </a:lstStyle>
          <a:p>
            <a:pPr lvl="0"/>
            <a:r>
              <a:rPr lang="en-US" dirty="0"/>
              <a:t>Click to edit Master text styles</a:t>
            </a:r>
          </a:p>
        </p:txBody>
      </p:sp>
      <p:sp>
        <p:nvSpPr>
          <p:cNvPr id="27" name="Shape 27"/>
          <p:cNvSpPr>
            <a:spLocks noGrp="1"/>
          </p:cNvSpPr>
          <p:nvPr>
            <p:ph type="body" sz="quarter" idx="14"/>
          </p:nvPr>
        </p:nvSpPr>
        <p:spPr>
          <a:xfrm>
            <a:off x="2071077" y="4078041"/>
            <a:ext cx="14145847" cy="955816"/>
          </a:xfrm>
          <a:prstGeom prst="rect">
            <a:avLst/>
          </a:prstGeom>
          <a:extLst>
            <a:ext uri="{C572A759-6A51-4108-AA02-DFA0A04FC94B}">
              <ma14:wrappingTextBoxFlag xmlns:ma14="http://schemas.microsoft.com/office/mac/drawingml/2011/main" xmlns="" val="1"/>
            </a:ext>
          </a:extLst>
        </p:spPr>
        <p:txBody>
          <a:bodyPr/>
          <a:lstStyle>
            <a:lvl1pPr marL="0" indent="0" algn="ctr">
              <a:spcBef>
                <a:spcPts val="700"/>
              </a:spcBef>
              <a:buSzTx/>
              <a:buFontTx/>
              <a:buNone/>
              <a:defRPr sz="3000" b="1" spc="200">
                <a:solidFill>
                  <a:srgbClr val="FFFFFF"/>
                </a:solidFill>
              </a:defRPr>
            </a:lvl1pPr>
          </a:lstStyle>
          <a:p>
            <a:pPr lvl="0"/>
            <a:r>
              <a:rPr lang="en-US"/>
              <a:t>Click to edit Master text styles</a:t>
            </a:r>
          </a:p>
        </p:txBody>
      </p:sp>
      <p:sp>
        <p:nvSpPr>
          <p:cNvPr id="28" name="Shape 28"/>
          <p:cNvSpPr>
            <a:spLocks noGrp="1"/>
          </p:cNvSpPr>
          <p:nvPr>
            <p:ph type="body" sz="quarter" idx="15"/>
          </p:nvPr>
        </p:nvSpPr>
        <p:spPr>
          <a:xfrm>
            <a:off x="2071689" y="6020506"/>
            <a:ext cx="7246937" cy="627865"/>
          </a:xfrm>
          <a:prstGeom prst="rect">
            <a:avLst/>
          </a:prstGeom>
          <a:extLst>
            <a:ext uri="{C572A759-6A51-4108-AA02-DFA0A04FC94B}">
              <ma14:wrappingTextBoxFlag xmlns:ma14="http://schemas.microsoft.com/office/mac/drawingml/2011/main" xmlns="" val="1"/>
            </a:ext>
          </a:extLst>
        </p:spPr>
        <p:txBody>
          <a:bodyPr/>
          <a:lstStyle>
            <a:lvl1pPr marL="0" indent="0">
              <a:spcBef>
                <a:spcPts val="700"/>
              </a:spcBef>
              <a:buSzTx/>
              <a:buFontTx/>
              <a:buNone/>
              <a:defRPr sz="3000" b="1">
                <a:solidFill>
                  <a:srgbClr val="FFFFFF"/>
                </a:solidFill>
              </a:defRPr>
            </a:lvl1pPr>
          </a:lstStyle>
          <a:p>
            <a:pPr lvl="0"/>
            <a:r>
              <a:rPr lang="en-US"/>
              <a:t>Click to edit Master text styles</a:t>
            </a:r>
          </a:p>
        </p:txBody>
      </p:sp>
      <p:sp>
        <p:nvSpPr>
          <p:cNvPr id="29" name="Shape 29"/>
          <p:cNvSpPr>
            <a:spLocks noGrp="1"/>
          </p:cNvSpPr>
          <p:nvPr>
            <p:ph type="body" sz="quarter" idx="16"/>
          </p:nvPr>
        </p:nvSpPr>
        <p:spPr>
          <a:xfrm>
            <a:off x="2071689" y="7336935"/>
            <a:ext cx="7246937" cy="600428"/>
          </a:xfrm>
          <a:prstGeom prst="rect">
            <a:avLst/>
          </a:prstGeom>
          <a:extLst>
            <a:ext uri="{C572A759-6A51-4108-AA02-DFA0A04FC94B}">
              <ma14:wrappingTextBoxFlag xmlns:ma14="http://schemas.microsoft.com/office/mac/drawingml/2011/main" xmlns="" val="1"/>
            </a:ext>
          </a:extLst>
        </p:spPr>
        <p:txBody>
          <a:bodyPr/>
          <a:lstStyle>
            <a:lvl1pPr marL="0" indent="0" defTabSz="798271">
              <a:spcBef>
                <a:spcPts val="600"/>
              </a:spcBef>
              <a:buSzTx/>
              <a:buFontTx/>
              <a:buNone/>
              <a:defRPr sz="2910" b="1">
                <a:solidFill>
                  <a:srgbClr val="FFFFFF"/>
                </a:solidFill>
              </a:defRPr>
            </a:lvl1pPr>
          </a:lstStyle>
          <a:p>
            <a:pPr lvl="0"/>
            <a:r>
              <a:rPr lang="en-US"/>
              <a:t>Click to edit Master text styles</a:t>
            </a:r>
          </a:p>
        </p:txBody>
      </p:sp>
      <p:sp>
        <p:nvSpPr>
          <p:cNvPr id="32" name="Shape 32"/>
          <p:cNvSpPr>
            <a:spLocks noGrp="1"/>
          </p:cNvSpPr>
          <p:nvPr>
            <p:ph type="sldNum" sz="quarter" idx="2"/>
          </p:nvPr>
        </p:nvSpPr>
        <p:spPr>
          <a:xfrm>
            <a:off x="8839200" y="9466474"/>
            <a:ext cx="4267200" cy="559859"/>
          </a:xfrm>
          <a:prstGeom prst="rect">
            <a:avLst/>
          </a:prstGeom>
        </p:spPr>
        <p:txBody>
          <a:bodyPr/>
          <a:lstStyle/>
          <a:p>
            <a:fld id="{86CB4B4D-7CA3-9044-876B-883B54F8677D}" type="slidenum">
              <a:t>‹#›</a:t>
            </a:fld>
            <a:endParaRPr/>
          </a:p>
        </p:txBody>
      </p:sp>
      <p:sp>
        <p:nvSpPr>
          <p:cNvPr id="2" name="Rectangle 1"/>
          <p:cNvSpPr/>
          <p:nvPr userDrawn="1"/>
        </p:nvSpPr>
        <p:spPr>
          <a:xfrm>
            <a:off x="3162300" y="3952007"/>
            <a:ext cx="12414250" cy="6543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10224" t="30065" r="11905" b="26798"/>
          <a:stretch/>
        </p:blipFill>
        <p:spPr>
          <a:xfrm>
            <a:off x="13783319" y="191570"/>
            <a:ext cx="4232884" cy="1004930"/>
          </a:xfrm>
          <a:prstGeom prst="rect">
            <a:avLst/>
          </a:prstGeom>
        </p:spPr>
      </p:pic>
      <p:pic>
        <p:nvPicPr>
          <p:cNvPr id="5" name="Picture 4"/>
          <p:cNvPicPr>
            <a:picLocks noChangeAspect="1"/>
          </p:cNvPicPr>
          <p:nvPr userDrawn="1"/>
        </p:nvPicPr>
        <p:blipFill>
          <a:blip r:embed="rId6"/>
          <a:stretch>
            <a:fillRect/>
          </a:stretch>
        </p:blipFill>
        <p:spPr>
          <a:xfrm>
            <a:off x="157159" y="-29583"/>
            <a:ext cx="1731414" cy="1646063"/>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_WITH HEADER">
    <p:spTree>
      <p:nvGrpSpPr>
        <p:cNvPr id="1" name=""/>
        <p:cNvGrpSpPr/>
        <p:nvPr/>
      </p:nvGrpSpPr>
      <p:grpSpPr>
        <a:xfrm>
          <a:off x="0" y="0"/>
          <a:ext cx="0" cy="0"/>
          <a:chOff x="0" y="0"/>
          <a:chExt cx="0" cy="0"/>
        </a:xfrm>
      </p:grpSpPr>
      <p:pic>
        <p:nvPicPr>
          <p:cNvPr id="39" name="image1.jpeg" descr="Brochure_cover.jpg"/>
          <p:cNvPicPr>
            <a:picLocks noChangeAspect="1"/>
          </p:cNvPicPr>
          <p:nvPr/>
        </p:nvPicPr>
        <p:blipFill>
          <a:blip r:embed="rId2"/>
          <a:srcRect t="68929" b="23525"/>
          <a:stretch>
            <a:fillRect/>
          </a:stretch>
        </p:blipFill>
        <p:spPr>
          <a:xfrm>
            <a:off x="0" y="0"/>
            <a:ext cx="18513779" cy="2142067"/>
          </a:xfrm>
          <a:prstGeom prst="rect">
            <a:avLst/>
          </a:prstGeom>
          <a:ln w="12700">
            <a:miter lim="400000"/>
          </a:ln>
        </p:spPr>
      </p:pic>
      <p:grpSp>
        <p:nvGrpSpPr>
          <p:cNvPr id="42" name="Group 42"/>
          <p:cNvGrpSpPr/>
          <p:nvPr/>
        </p:nvGrpSpPr>
        <p:grpSpPr>
          <a:xfrm>
            <a:off x="0" y="0"/>
            <a:ext cx="18288000" cy="2142067"/>
            <a:chOff x="0" y="0"/>
            <a:chExt cx="18288000" cy="2142066"/>
          </a:xfrm>
        </p:grpSpPr>
        <p:sp>
          <p:nvSpPr>
            <p:cNvPr id="40" name="Shape 40"/>
            <p:cNvSpPr/>
            <p:nvPr/>
          </p:nvSpPr>
          <p:spPr>
            <a:xfrm>
              <a:off x="0" y="0"/>
              <a:ext cx="18288000" cy="2142067"/>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a:spcBef>
                  <a:spcPts val="1300"/>
                </a:spcBef>
                <a:defRPr sz="5800" b="0">
                  <a:solidFill>
                    <a:srgbClr val="000000">
                      <a:alpha val="0"/>
                    </a:srgbClr>
                  </a:solidFill>
                  <a:latin typeface="+mj-lt"/>
                  <a:ea typeface="+mj-ea"/>
                  <a:cs typeface="+mj-cs"/>
                  <a:sym typeface="Calibri"/>
                </a:defRPr>
              </a:pPr>
              <a:endParaRPr/>
            </a:p>
          </p:txBody>
        </p:sp>
        <p:sp>
          <p:nvSpPr>
            <p:cNvPr id="41" name="Shape 41"/>
            <p:cNvSpPr/>
            <p:nvPr/>
          </p:nvSpPr>
          <p:spPr>
            <a:xfrm>
              <a:off x="0" y="0"/>
              <a:ext cx="18288000" cy="942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300"/>
                </a:spcBef>
                <a:defRPr sz="5800" b="0">
                  <a:solidFill>
                    <a:srgbClr val="000000">
                      <a:alpha val="0"/>
                    </a:srgbClr>
                  </a:solidFill>
                  <a:latin typeface="+mj-lt"/>
                  <a:ea typeface="+mj-ea"/>
                  <a:cs typeface="+mj-cs"/>
                  <a:sym typeface="Calibri"/>
                </a:defRPr>
              </a:lvl1pPr>
            </a:lstStyle>
            <a:p>
              <a:r>
                <a:t>Drag picture to placeholder or click icon to add</a:t>
              </a:r>
            </a:p>
          </p:txBody>
        </p:sp>
      </p:grpSp>
      <p:pic>
        <p:nvPicPr>
          <p:cNvPr id="43" name="image1.jpeg" descr="Brochure_cover.jpg"/>
          <p:cNvPicPr>
            <a:picLocks noChangeAspect="1"/>
          </p:cNvPicPr>
          <p:nvPr/>
        </p:nvPicPr>
        <p:blipFill>
          <a:blip r:embed="rId2"/>
          <a:srcRect t="68929" b="23525"/>
          <a:stretch>
            <a:fillRect/>
          </a:stretch>
        </p:blipFill>
        <p:spPr>
          <a:xfrm>
            <a:off x="0" y="0"/>
            <a:ext cx="18513779" cy="2142067"/>
          </a:xfrm>
          <a:prstGeom prst="rect">
            <a:avLst/>
          </a:prstGeom>
          <a:ln w="12700">
            <a:miter lim="400000"/>
          </a:ln>
        </p:spPr>
      </p:pic>
      <p:sp>
        <p:nvSpPr>
          <p:cNvPr id="44" name="Shape 44"/>
          <p:cNvSpPr/>
          <p:nvPr/>
        </p:nvSpPr>
        <p:spPr>
          <a:xfrm>
            <a:off x="0" y="0"/>
            <a:ext cx="18288000" cy="2142067"/>
          </a:xfrm>
          <a:prstGeom prst="rect">
            <a:avLst/>
          </a:prstGeom>
          <a:blipFill>
            <a:blip r:embed="rId3"/>
            <a:stretch>
              <a:fillRect/>
            </a:stretch>
          </a:blipFill>
          <a:ln w="12700">
            <a:miter lim="400000"/>
          </a:ln>
        </p:spPr>
        <p:txBody>
          <a:bodyPr lIns="45719" rIns="45719"/>
          <a:lstStyle/>
          <a:p>
            <a:pPr>
              <a:spcBef>
                <a:spcPts val="1300"/>
              </a:spcBef>
              <a:defRPr sz="5800" b="0">
                <a:solidFill>
                  <a:srgbClr val="000000">
                    <a:alpha val="0"/>
                  </a:srgbClr>
                </a:solidFill>
                <a:latin typeface="+mj-lt"/>
                <a:ea typeface="+mj-ea"/>
                <a:cs typeface="+mj-cs"/>
                <a:sym typeface="Calibri"/>
              </a:defRPr>
            </a:pPr>
            <a:endParaRPr/>
          </a:p>
        </p:txBody>
      </p:sp>
      <p:sp>
        <p:nvSpPr>
          <p:cNvPr id="45" name="Shape 45"/>
          <p:cNvSpPr>
            <a:spLocks noGrp="1"/>
          </p:cNvSpPr>
          <p:nvPr>
            <p:ph type="body" sz="quarter" idx="13"/>
          </p:nvPr>
        </p:nvSpPr>
        <p:spPr>
          <a:xfrm>
            <a:off x="642939" y="645584"/>
            <a:ext cx="11743746" cy="850901"/>
          </a:xfrm>
          <a:prstGeom prst="rect">
            <a:avLst/>
          </a:prstGeom>
          <a:extLst>
            <a:ext uri="{C572A759-6A51-4108-AA02-DFA0A04FC94B}">
              <ma14:wrappingTextBoxFlag xmlns:ma14="http://schemas.microsoft.com/office/mac/drawingml/2011/main" xmlns="" val="1"/>
            </a:ext>
          </a:extLst>
        </p:spPr>
        <p:txBody>
          <a:bodyPr lIns="0" tIns="0" rIns="0" bIns="0" anchor="ctr">
            <a:spAutoFit/>
          </a:bodyPr>
          <a:lstStyle>
            <a:lvl1pPr marL="0" indent="0">
              <a:lnSpc>
                <a:spcPct val="80000"/>
              </a:lnSpc>
              <a:spcBef>
                <a:spcPts val="1200"/>
              </a:spcBef>
              <a:buSzTx/>
              <a:buFontTx/>
              <a:buNone/>
              <a:defRPr b="1">
                <a:solidFill>
                  <a:srgbClr val="FFFFFF"/>
                </a:solidFill>
              </a:defRPr>
            </a:lvl1pPr>
          </a:lstStyle>
          <a:p>
            <a:pPr lvl="0"/>
            <a:r>
              <a:rPr lang="en-US"/>
              <a:t>Click to edit Master text styles</a:t>
            </a:r>
          </a:p>
        </p:txBody>
      </p:sp>
      <p:sp>
        <p:nvSpPr>
          <p:cNvPr id="47" name="Shape 47"/>
          <p:cNvSpPr>
            <a:spLocks noGrp="1"/>
          </p:cNvSpPr>
          <p:nvPr>
            <p:ph type="body" idx="14"/>
          </p:nvPr>
        </p:nvSpPr>
        <p:spPr>
          <a:xfrm>
            <a:off x="642938" y="2845947"/>
            <a:ext cx="17044700" cy="6760899"/>
          </a:xfrm>
          <a:prstGeom prst="rect">
            <a:avLst/>
          </a:prstGeom>
          <a:extLst>
            <a:ext uri="{C572A759-6A51-4108-AA02-DFA0A04FC94B}">
              <ma14:wrappingTextBoxFlag xmlns:ma14="http://schemas.microsoft.com/office/mac/drawingml/2011/main" xmlns="" val="1"/>
            </a:ext>
          </a:extLst>
        </p:spPr>
        <p:txBody>
          <a:bodyPr/>
          <a:lstStyle/>
          <a:p>
            <a:pPr marL="581526" lvl="0" indent="-581526" defTabSz="457200">
              <a:spcBef>
                <a:spcPts val="2500"/>
              </a:spcBef>
              <a:buFontTx/>
              <a:defRPr>
                <a:latin typeface="+mn-lt"/>
                <a:ea typeface="+mn-ea"/>
                <a:cs typeface="+mn-cs"/>
                <a:sym typeface="Helvetica"/>
              </a:defRPr>
            </a:pPr>
            <a:r>
              <a:rPr lang="en-US"/>
              <a:t>Click to edit Master text styles</a:t>
            </a:r>
          </a:p>
          <a:p>
            <a:pPr marL="581526" lvl="1" indent="-581526" defTabSz="457200">
              <a:spcBef>
                <a:spcPts val="2500"/>
              </a:spcBef>
              <a:buFontTx/>
              <a:defRPr>
                <a:latin typeface="+mn-lt"/>
                <a:ea typeface="+mn-ea"/>
                <a:cs typeface="+mn-cs"/>
                <a:sym typeface="Helvetica"/>
              </a:defRPr>
            </a:pPr>
            <a:r>
              <a:rPr lang="en-US"/>
              <a:t>Second level</a:t>
            </a:r>
          </a:p>
          <a:p>
            <a:pPr marL="581526" lvl="2" indent="-581526" defTabSz="457200">
              <a:spcBef>
                <a:spcPts val="2500"/>
              </a:spcBef>
              <a:buFontTx/>
              <a:defRPr>
                <a:latin typeface="+mn-lt"/>
                <a:ea typeface="+mn-ea"/>
                <a:cs typeface="+mn-cs"/>
                <a:sym typeface="Helvetica"/>
              </a:defRPr>
            </a:pPr>
            <a:r>
              <a:rPr lang="en-US"/>
              <a:t>Third level</a:t>
            </a:r>
          </a:p>
        </p:txBody>
      </p:sp>
      <p:sp>
        <p:nvSpPr>
          <p:cNvPr id="16" name="Picture Placeholder 19"/>
          <p:cNvSpPr>
            <a:spLocks noGrp="1"/>
          </p:cNvSpPr>
          <p:nvPr>
            <p:ph type="pic" sz="quarter" idx="33"/>
          </p:nvPr>
        </p:nvSpPr>
        <p:spPr>
          <a:xfrm rot="16200000">
            <a:off x="8638789" y="10232990"/>
            <a:ext cx="232913" cy="388754"/>
          </a:xfrm>
          <a:prstGeom prst="rect">
            <a:avLst/>
          </a:prstGeom>
          <a:blipFill rotWithShape="1">
            <a:blip r:embed="rId4" cstate="print">
              <a:extLst>
                <a:ext uri="{28A0092B-C50C-407E-A947-70E740481C1C}">
                  <a14:useLocalDpi xmlns:a14="http://schemas.microsoft.com/office/drawing/2010/main"/>
                </a:ext>
              </a:extLst>
            </a:blip>
            <a:stretch>
              <a:fillRect/>
            </a:stretch>
          </a:blipFill>
        </p:spPr>
        <p:txBody>
          <a:bodyPr vert="horz"/>
          <a:lstStyle>
            <a:lvl1pPr>
              <a:defRPr sz="1100" baseline="0">
                <a:noFill/>
                <a:latin typeface="Arial"/>
              </a:defRPr>
            </a:lvl1pPr>
          </a:lstStyle>
          <a:p>
            <a:r>
              <a:rPr lang="en-US"/>
              <a:t>Drag picture to placeholder or click icon to add</a:t>
            </a:r>
            <a:endParaRPr lang="en-US" dirty="0"/>
          </a:p>
        </p:txBody>
      </p:sp>
      <p:sp>
        <p:nvSpPr>
          <p:cNvPr id="17" name="Picture Placeholder 19"/>
          <p:cNvSpPr>
            <a:spLocks noGrp="1"/>
          </p:cNvSpPr>
          <p:nvPr>
            <p:ph type="pic" sz="quarter" idx="34"/>
          </p:nvPr>
        </p:nvSpPr>
        <p:spPr>
          <a:xfrm rot="16200000">
            <a:off x="9027544" y="10232990"/>
            <a:ext cx="232913" cy="388754"/>
          </a:xfrm>
          <a:prstGeom prst="rect">
            <a:avLst/>
          </a:prstGeom>
          <a:blipFill rotWithShape="1">
            <a:blip r:embed="rId4" cstate="print">
              <a:extLst>
                <a:ext uri="{28A0092B-C50C-407E-A947-70E740481C1C}">
                  <a14:useLocalDpi xmlns:a14="http://schemas.microsoft.com/office/drawing/2010/main"/>
                </a:ext>
              </a:extLst>
            </a:blip>
            <a:stretch>
              <a:fillRect/>
            </a:stretch>
          </a:blipFill>
        </p:spPr>
        <p:txBody>
          <a:bodyPr vert="horz"/>
          <a:lstStyle>
            <a:lvl1pPr>
              <a:defRPr sz="1100" baseline="0">
                <a:noFill/>
                <a:latin typeface="Arial"/>
              </a:defRPr>
            </a:lvl1pPr>
          </a:lstStyle>
          <a:p>
            <a:r>
              <a:rPr lang="en-US"/>
              <a:t>Drag picture to placeholder or click icon to add</a:t>
            </a:r>
            <a:endParaRPr lang="en-US" dirty="0"/>
          </a:p>
        </p:txBody>
      </p:sp>
      <p:sp>
        <p:nvSpPr>
          <p:cNvPr id="18" name="Picture Placeholder 19"/>
          <p:cNvSpPr>
            <a:spLocks noGrp="1"/>
          </p:cNvSpPr>
          <p:nvPr>
            <p:ph type="pic" sz="quarter" idx="35"/>
          </p:nvPr>
        </p:nvSpPr>
        <p:spPr>
          <a:xfrm rot="16200000">
            <a:off x="9416299" y="10232990"/>
            <a:ext cx="232913" cy="388754"/>
          </a:xfrm>
          <a:prstGeom prst="rect">
            <a:avLst/>
          </a:prstGeom>
          <a:blipFill rotWithShape="1">
            <a:blip r:embed="rId4" cstate="print">
              <a:extLst>
                <a:ext uri="{28A0092B-C50C-407E-A947-70E740481C1C}">
                  <a14:useLocalDpi xmlns:a14="http://schemas.microsoft.com/office/drawing/2010/main"/>
                </a:ext>
              </a:extLst>
            </a:blip>
            <a:stretch>
              <a:fillRect/>
            </a:stretch>
          </a:blipFill>
        </p:spPr>
        <p:txBody>
          <a:bodyPr vert="horz"/>
          <a:lstStyle>
            <a:lvl1pPr>
              <a:defRPr sz="1100" baseline="0">
                <a:noFill/>
                <a:latin typeface="Arial"/>
              </a:defRPr>
            </a:lvl1pPr>
          </a:lstStyle>
          <a:p>
            <a:r>
              <a:rPr lang="en-US"/>
              <a:t>Drag picture to placeholder or click icon to add</a:t>
            </a:r>
            <a:endParaRPr lang="en-US" dirty="0"/>
          </a:p>
        </p:txBody>
      </p:sp>
      <p:pic>
        <p:nvPicPr>
          <p:cNvPr id="14" name="Picture 13"/>
          <p:cNvPicPr>
            <a:picLocks noChangeAspect="1"/>
          </p:cNvPicPr>
          <p:nvPr userDrawn="1"/>
        </p:nvPicPr>
        <p:blipFill>
          <a:blip r:embed="rId5"/>
          <a:stretch>
            <a:fillRect/>
          </a:stretch>
        </p:blipFill>
        <p:spPr>
          <a:xfrm>
            <a:off x="12740221" y="300777"/>
            <a:ext cx="1731414" cy="1646063"/>
          </a:xfrm>
          <a:prstGeom prst="rect">
            <a:avLst/>
          </a:prstGeom>
        </p:spPr>
      </p:pic>
      <p:pic>
        <p:nvPicPr>
          <p:cNvPr id="15" name="Picture 14"/>
          <p:cNvPicPr>
            <a:picLocks noChangeAspect="1"/>
          </p:cNvPicPr>
          <p:nvPr userDrawn="1"/>
        </p:nvPicPr>
        <p:blipFill>
          <a:blip r:embed="rId6"/>
          <a:stretch>
            <a:fillRect/>
          </a:stretch>
        </p:blipFill>
        <p:spPr>
          <a:xfrm>
            <a:off x="14840092" y="624842"/>
            <a:ext cx="3447908" cy="819748"/>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KEY GOALS ">
    <p:spTree>
      <p:nvGrpSpPr>
        <p:cNvPr id="1" name=""/>
        <p:cNvGrpSpPr/>
        <p:nvPr/>
      </p:nvGrpSpPr>
      <p:grpSpPr>
        <a:xfrm>
          <a:off x="0" y="0"/>
          <a:ext cx="0" cy="0"/>
          <a:chOff x="0" y="0"/>
          <a:chExt cx="0" cy="0"/>
        </a:xfrm>
      </p:grpSpPr>
      <p:pic>
        <p:nvPicPr>
          <p:cNvPr id="68" name="image1.jpeg" descr="Brochure_cover.jpg"/>
          <p:cNvPicPr>
            <a:picLocks noChangeAspect="1"/>
          </p:cNvPicPr>
          <p:nvPr/>
        </p:nvPicPr>
        <p:blipFill>
          <a:blip r:embed="rId2"/>
          <a:srcRect t="68929" b="23525"/>
          <a:stretch>
            <a:fillRect/>
          </a:stretch>
        </p:blipFill>
        <p:spPr>
          <a:xfrm>
            <a:off x="0" y="0"/>
            <a:ext cx="18513779" cy="2142067"/>
          </a:xfrm>
          <a:prstGeom prst="rect">
            <a:avLst/>
          </a:prstGeom>
          <a:ln w="12700">
            <a:miter lim="400000"/>
          </a:ln>
        </p:spPr>
      </p:pic>
      <p:grpSp>
        <p:nvGrpSpPr>
          <p:cNvPr id="71" name="Group 71"/>
          <p:cNvGrpSpPr/>
          <p:nvPr/>
        </p:nvGrpSpPr>
        <p:grpSpPr>
          <a:xfrm>
            <a:off x="0" y="0"/>
            <a:ext cx="18288000" cy="2142067"/>
            <a:chOff x="0" y="0"/>
            <a:chExt cx="18288000" cy="2142066"/>
          </a:xfrm>
        </p:grpSpPr>
        <p:sp>
          <p:nvSpPr>
            <p:cNvPr id="69" name="Shape 69"/>
            <p:cNvSpPr/>
            <p:nvPr/>
          </p:nvSpPr>
          <p:spPr>
            <a:xfrm>
              <a:off x="0" y="0"/>
              <a:ext cx="18288000" cy="2142067"/>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a:spcBef>
                  <a:spcPts val="1300"/>
                </a:spcBef>
                <a:defRPr sz="5800" b="0">
                  <a:solidFill>
                    <a:srgbClr val="000000">
                      <a:alpha val="0"/>
                    </a:srgbClr>
                  </a:solidFill>
                  <a:latin typeface="+mj-lt"/>
                  <a:ea typeface="+mj-ea"/>
                  <a:cs typeface="+mj-cs"/>
                  <a:sym typeface="Calibri"/>
                </a:defRPr>
              </a:pPr>
              <a:endParaRPr/>
            </a:p>
          </p:txBody>
        </p:sp>
        <p:sp>
          <p:nvSpPr>
            <p:cNvPr id="70" name="Shape 70"/>
            <p:cNvSpPr/>
            <p:nvPr/>
          </p:nvSpPr>
          <p:spPr>
            <a:xfrm>
              <a:off x="0" y="0"/>
              <a:ext cx="18288000" cy="942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300"/>
                </a:spcBef>
                <a:defRPr sz="5800" b="0">
                  <a:solidFill>
                    <a:srgbClr val="000000">
                      <a:alpha val="0"/>
                    </a:srgbClr>
                  </a:solidFill>
                  <a:latin typeface="+mj-lt"/>
                  <a:ea typeface="+mj-ea"/>
                  <a:cs typeface="+mj-cs"/>
                  <a:sym typeface="Calibri"/>
                </a:defRPr>
              </a:lvl1pPr>
            </a:lstStyle>
            <a:p>
              <a:r>
                <a:t>Drag picture to placeholder or click icon to add</a:t>
              </a:r>
            </a:p>
          </p:txBody>
        </p:sp>
      </p:grpSp>
      <p:sp>
        <p:nvSpPr>
          <p:cNvPr id="72" name="Shape 72"/>
          <p:cNvSpPr/>
          <p:nvPr/>
        </p:nvSpPr>
        <p:spPr>
          <a:xfrm>
            <a:off x="642939" y="645584"/>
            <a:ext cx="11743746" cy="850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nSpc>
                <a:spcPct val="80000"/>
              </a:lnSpc>
              <a:spcBef>
                <a:spcPts val="1200"/>
              </a:spcBef>
              <a:defRPr sz="5800">
                <a:latin typeface="+mj-lt"/>
                <a:ea typeface="+mj-ea"/>
                <a:cs typeface="+mj-cs"/>
                <a:sym typeface="Calibri"/>
              </a:defRPr>
            </a:lvl1pPr>
          </a:lstStyle>
          <a:p>
            <a:r>
              <a:t>HEADER TEXT</a:t>
            </a:r>
          </a:p>
        </p:txBody>
      </p:sp>
      <p:pic>
        <p:nvPicPr>
          <p:cNvPr id="73" name="image3.png" descr="UA_OFR_RGB_Primary_SVG_white2.png"/>
          <p:cNvPicPr>
            <a:picLocks noChangeAspect="1"/>
          </p:cNvPicPr>
          <p:nvPr/>
        </p:nvPicPr>
        <p:blipFill>
          <a:blip r:embed="rId4"/>
          <a:stretch>
            <a:fillRect/>
          </a:stretch>
        </p:blipFill>
        <p:spPr>
          <a:xfrm>
            <a:off x="12979448" y="410719"/>
            <a:ext cx="4966302" cy="1210437"/>
          </a:xfrm>
          <a:prstGeom prst="rect">
            <a:avLst/>
          </a:prstGeom>
          <a:ln w="12700">
            <a:miter lim="400000"/>
          </a:ln>
        </p:spPr>
      </p:pic>
      <p:pic>
        <p:nvPicPr>
          <p:cNvPr id="74" name="image1.jpeg" descr="Brochure_cover.jpg"/>
          <p:cNvPicPr>
            <a:picLocks noChangeAspect="1"/>
          </p:cNvPicPr>
          <p:nvPr/>
        </p:nvPicPr>
        <p:blipFill>
          <a:blip r:embed="rId2"/>
          <a:srcRect t="68929" b="23525"/>
          <a:stretch>
            <a:fillRect/>
          </a:stretch>
        </p:blipFill>
        <p:spPr>
          <a:xfrm>
            <a:off x="0" y="0"/>
            <a:ext cx="18513779" cy="2142067"/>
          </a:xfrm>
          <a:prstGeom prst="rect">
            <a:avLst/>
          </a:prstGeom>
          <a:ln w="12700">
            <a:miter lim="400000"/>
          </a:ln>
        </p:spPr>
      </p:pic>
      <p:sp>
        <p:nvSpPr>
          <p:cNvPr id="75" name="Shape 75"/>
          <p:cNvSpPr/>
          <p:nvPr/>
        </p:nvSpPr>
        <p:spPr>
          <a:xfrm>
            <a:off x="0" y="-67"/>
            <a:ext cx="18288000" cy="2142068"/>
          </a:xfrm>
          <a:prstGeom prst="rect">
            <a:avLst/>
          </a:prstGeom>
          <a:blipFill>
            <a:blip r:embed="rId3"/>
            <a:stretch>
              <a:fillRect/>
            </a:stretch>
          </a:blipFill>
          <a:ln w="12700">
            <a:miter lim="400000"/>
          </a:ln>
        </p:spPr>
        <p:txBody>
          <a:bodyPr lIns="45719" rIns="45719"/>
          <a:lstStyle/>
          <a:p>
            <a:pPr>
              <a:spcBef>
                <a:spcPts val="1300"/>
              </a:spcBef>
              <a:defRPr sz="5800" b="0">
                <a:solidFill>
                  <a:srgbClr val="000000">
                    <a:alpha val="0"/>
                  </a:srgbClr>
                </a:solidFill>
                <a:latin typeface="+mj-lt"/>
                <a:ea typeface="+mj-ea"/>
                <a:cs typeface="+mj-cs"/>
                <a:sym typeface="Calibri"/>
              </a:defRPr>
            </a:pPr>
            <a:endParaRPr/>
          </a:p>
        </p:txBody>
      </p:sp>
      <p:sp>
        <p:nvSpPr>
          <p:cNvPr id="78" name="Shape 78"/>
          <p:cNvSpPr>
            <a:spLocks noGrp="1"/>
          </p:cNvSpPr>
          <p:nvPr>
            <p:ph type="body" sz="quarter" idx="1"/>
          </p:nvPr>
        </p:nvSpPr>
        <p:spPr>
          <a:xfrm>
            <a:off x="660398" y="686311"/>
            <a:ext cx="11632211" cy="769443"/>
          </a:xfrm>
          <a:prstGeom prst="rect">
            <a:avLst/>
          </a:prstGeom>
          <a:extLst>
            <a:ext uri="{C572A759-6A51-4108-AA02-DFA0A04FC94B}">
              <ma14:wrappingTextBoxFlag xmlns:ma14="http://schemas.microsoft.com/office/mac/drawingml/2011/main" xmlns="" val="1"/>
            </a:ext>
          </a:extLst>
        </p:spPr>
        <p:txBody>
          <a:bodyPr lIns="0" tIns="0" rIns="0" bIns="0" anchor="ctr"/>
          <a:lstStyle>
            <a:lvl1pPr marL="0" indent="0">
              <a:spcBef>
                <a:spcPts val="0"/>
              </a:spcBef>
              <a:buSzTx/>
              <a:buFontTx/>
              <a:buNone/>
              <a:defRPr sz="5800" b="1">
                <a:solidFill>
                  <a:srgbClr val="FFFFFF"/>
                </a:solidFill>
                <a:latin typeface="+mj-lt"/>
                <a:ea typeface="MiloOT-Xbold"/>
                <a:cs typeface="MiloOT-Xbold"/>
                <a:sym typeface="MiloOT-Xbold"/>
              </a:defRPr>
            </a:lvl1pPr>
          </a:lstStyle>
          <a:p>
            <a:pPr lvl="0"/>
            <a:r>
              <a:rPr lang="en-US"/>
              <a:t>Click to edit Master text styles</a:t>
            </a:r>
          </a:p>
        </p:txBody>
      </p:sp>
      <p:sp>
        <p:nvSpPr>
          <p:cNvPr id="79" name="Shape 79"/>
          <p:cNvSpPr>
            <a:spLocks noGrp="1"/>
          </p:cNvSpPr>
          <p:nvPr>
            <p:ph type="body" sz="half" idx="14"/>
          </p:nvPr>
        </p:nvSpPr>
        <p:spPr>
          <a:xfrm>
            <a:off x="7450659" y="3615655"/>
            <a:ext cx="10157250" cy="6256870"/>
          </a:xfrm>
          <a:prstGeom prst="rect">
            <a:avLst/>
          </a:prstGeom>
          <a:extLst>
            <a:ext uri="{C572A759-6A51-4108-AA02-DFA0A04FC94B}">
              <ma14:wrappingTextBoxFlag xmlns:ma14="http://schemas.microsoft.com/office/mac/drawingml/2011/main" xmlns="" val="1"/>
            </a:ext>
          </a:extLst>
        </p:spPr>
        <p:txBody>
          <a:bodyPr lIns="0" tIns="0" rIns="0" bIns="0"/>
          <a:lstStyle/>
          <a:p>
            <a:pPr marL="431131" lvl="0" indent="-431131" defTabSz="457200">
              <a:lnSpc>
                <a:spcPct val="110000"/>
              </a:lnSpc>
              <a:spcBef>
                <a:spcPts val="2500"/>
              </a:spcBef>
              <a:buFontTx/>
              <a:defRPr sz="4000">
                <a:latin typeface="+mn-lt"/>
                <a:ea typeface="+mn-ea"/>
                <a:cs typeface="+mn-cs"/>
                <a:sym typeface="Helvetica"/>
              </a:defRPr>
            </a:pPr>
            <a:r>
              <a:rPr lang="en-US"/>
              <a:t>Click to edit Master text styles</a:t>
            </a:r>
          </a:p>
          <a:p>
            <a:pPr marL="431131" lvl="1" indent="-431131" defTabSz="457200">
              <a:lnSpc>
                <a:spcPct val="110000"/>
              </a:lnSpc>
              <a:spcBef>
                <a:spcPts val="2500"/>
              </a:spcBef>
              <a:buFontTx/>
              <a:defRPr sz="4000">
                <a:latin typeface="+mn-lt"/>
                <a:ea typeface="+mn-ea"/>
                <a:cs typeface="+mn-cs"/>
                <a:sym typeface="Helvetica"/>
              </a:defRPr>
            </a:pPr>
            <a:r>
              <a:rPr lang="en-US"/>
              <a:t>Second level</a:t>
            </a:r>
          </a:p>
          <a:p>
            <a:pPr marL="431131" lvl="2" indent="-431131" defTabSz="457200">
              <a:lnSpc>
                <a:spcPct val="110000"/>
              </a:lnSpc>
              <a:spcBef>
                <a:spcPts val="2500"/>
              </a:spcBef>
              <a:buFontTx/>
              <a:defRPr sz="4000">
                <a:latin typeface="+mn-lt"/>
                <a:ea typeface="+mn-ea"/>
                <a:cs typeface="+mn-cs"/>
                <a:sym typeface="Helvetica"/>
              </a:defRPr>
            </a:pPr>
            <a:r>
              <a:rPr lang="en-US"/>
              <a:t>Third level</a:t>
            </a:r>
          </a:p>
        </p:txBody>
      </p:sp>
      <p:sp>
        <p:nvSpPr>
          <p:cNvPr id="83" name="Shape 83"/>
          <p:cNvSpPr>
            <a:spLocks noGrp="1"/>
          </p:cNvSpPr>
          <p:nvPr>
            <p:ph type="body" sz="quarter" idx="18"/>
          </p:nvPr>
        </p:nvSpPr>
        <p:spPr>
          <a:xfrm>
            <a:off x="7488673" y="2535894"/>
            <a:ext cx="10157250" cy="685801"/>
          </a:xfrm>
          <a:prstGeom prst="rect">
            <a:avLst/>
          </a:prstGeom>
          <a:extLst>
            <a:ext uri="{C572A759-6A51-4108-AA02-DFA0A04FC94B}">
              <ma14:wrappingTextBoxFlag xmlns:ma14="http://schemas.microsoft.com/office/mac/drawingml/2011/main" xmlns="" val="1"/>
            </a:ext>
          </a:extLst>
        </p:spPr>
        <p:txBody>
          <a:bodyPr lIns="0" tIns="0" rIns="0" bIns="0"/>
          <a:lstStyle>
            <a:lvl1pPr marL="0" indent="0" defTabSz="457200">
              <a:spcBef>
                <a:spcPts val="0"/>
              </a:spcBef>
              <a:buSzTx/>
              <a:buFontTx/>
              <a:buNone/>
              <a:defRPr sz="4500" b="1">
                <a:latin typeface="+mn-lt"/>
                <a:ea typeface="+mn-ea"/>
                <a:cs typeface="+mn-cs"/>
                <a:sym typeface="Helvetica"/>
              </a:defRPr>
            </a:lvl1pPr>
          </a:lstStyle>
          <a:p>
            <a:pPr lvl="0"/>
            <a:r>
              <a:rPr lang="en-US"/>
              <a:t>Click to edit Master text styles</a:t>
            </a:r>
          </a:p>
        </p:txBody>
      </p:sp>
      <p:sp>
        <p:nvSpPr>
          <p:cNvPr id="19" name="Picture Placeholder 19"/>
          <p:cNvSpPr>
            <a:spLocks noGrp="1"/>
          </p:cNvSpPr>
          <p:nvPr>
            <p:ph type="pic" sz="quarter" idx="29"/>
          </p:nvPr>
        </p:nvSpPr>
        <p:spPr>
          <a:xfrm>
            <a:off x="0" y="9731252"/>
            <a:ext cx="232913" cy="388754"/>
          </a:xfrm>
          <a:prstGeom prst="rect">
            <a:avLst/>
          </a:prstGeom>
          <a:blipFill rotWithShape="1">
            <a:blip r:embed="rId5" cstate="print">
              <a:extLst>
                <a:ext uri="{28A0092B-C50C-407E-A947-70E740481C1C}">
                  <a14:useLocalDpi xmlns:a14="http://schemas.microsoft.com/office/drawing/2010/main"/>
                </a:ext>
              </a:extLst>
            </a:blip>
            <a:stretch>
              <a:fillRect/>
            </a:stretch>
          </a:blipFill>
        </p:spPr>
        <p:txBody>
          <a:bodyPr vert="horz"/>
          <a:lstStyle>
            <a:lvl1pPr>
              <a:defRPr sz="1100" baseline="0">
                <a:noFill/>
                <a:latin typeface="Arial"/>
              </a:defRPr>
            </a:lvl1pPr>
          </a:lstStyle>
          <a:p>
            <a:r>
              <a:rPr lang="en-US"/>
              <a:t>Drag picture to placeholder or click icon to add</a:t>
            </a:r>
            <a:endParaRPr lang="en-US" dirty="0"/>
          </a:p>
        </p:txBody>
      </p:sp>
      <p:sp>
        <p:nvSpPr>
          <p:cNvPr id="20" name="Picture Placeholder 19"/>
          <p:cNvSpPr>
            <a:spLocks noGrp="1"/>
          </p:cNvSpPr>
          <p:nvPr>
            <p:ph type="pic" sz="quarter" idx="32"/>
          </p:nvPr>
        </p:nvSpPr>
        <p:spPr>
          <a:xfrm>
            <a:off x="0" y="9342498"/>
            <a:ext cx="232913" cy="388754"/>
          </a:xfrm>
          <a:prstGeom prst="rect">
            <a:avLst/>
          </a:prstGeom>
          <a:blipFill rotWithShape="1">
            <a:blip r:embed="rId5" cstate="print">
              <a:extLst>
                <a:ext uri="{28A0092B-C50C-407E-A947-70E740481C1C}">
                  <a14:useLocalDpi xmlns:a14="http://schemas.microsoft.com/office/drawing/2010/main"/>
                </a:ext>
              </a:extLst>
            </a:blip>
            <a:stretch>
              <a:fillRect/>
            </a:stretch>
          </a:blipFill>
        </p:spPr>
        <p:txBody>
          <a:bodyPr vert="horz"/>
          <a:lstStyle>
            <a:lvl1pPr>
              <a:defRPr sz="1100" baseline="0">
                <a:noFill/>
                <a:latin typeface="Arial"/>
              </a:defRPr>
            </a:lvl1pPr>
          </a:lstStyle>
          <a:p>
            <a:r>
              <a:rPr lang="en-US"/>
              <a:t>Drag picture to placeholder or click icon to add</a:t>
            </a:r>
            <a:endParaRPr lang="en-US" dirty="0"/>
          </a:p>
        </p:txBody>
      </p:sp>
      <p:sp>
        <p:nvSpPr>
          <p:cNvPr id="21" name="Picture Placeholder 19"/>
          <p:cNvSpPr>
            <a:spLocks noGrp="1"/>
          </p:cNvSpPr>
          <p:nvPr>
            <p:ph type="pic" sz="quarter" idx="33"/>
          </p:nvPr>
        </p:nvSpPr>
        <p:spPr>
          <a:xfrm>
            <a:off x="0" y="8952168"/>
            <a:ext cx="232913" cy="388754"/>
          </a:xfrm>
          <a:prstGeom prst="rect">
            <a:avLst/>
          </a:prstGeom>
          <a:blipFill rotWithShape="1">
            <a:blip r:embed="rId5" cstate="print">
              <a:extLst>
                <a:ext uri="{28A0092B-C50C-407E-A947-70E740481C1C}">
                  <a14:useLocalDpi xmlns:a14="http://schemas.microsoft.com/office/drawing/2010/main"/>
                </a:ext>
              </a:extLst>
            </a:blip>
            <a:stretch>
              <a:fillRect/>
            </a:stretch>
          </a:blipFill>
        </p:spPr>
        <p:txBody>
          <a:bodyPr vert="horz"/>
          <a:lstStyle>
            <a:lvl1pPr>
              <a:defRPr sz="1100" baseline="0">
                <a:noFill/>
                <a:latin typeface="Arial"/>
              </a:defRPr>
            </a:lvl1pPr>
          </a:lstStyle>
          <a:p>
            <a:r>
              <a:rPr lang="en-US"/>
              <a:t>Drag picture to placeholder or click icon to add</a:t>
            </a:r>
            <a:endParaRPr lang="en-US" dirty="0"/>
          </a:p>
        </p:txBody>
      </p:sp>
      <p:sp>
        <p:nvSpPr>
          <p:cNvPr id="22" name="Picture Placeholder 6"/>
          <p:cNvSpPr>
            <a:spLocks noGrp="1"/>
          </p:cNvSpPr>
          <p:nvPr>
            <p:ph type="pic" sz="quarter" idx="15" hasCustomPrompt="1"/>
          </p:nvPr>
        </p:nvSpPr>
        <p:spPr>
          <a:xfrm>
            <a:off x="660400" y="2508848"/>
            <a:ext cx="5846530" cy="7416781"/>
          </a:xfrm>
          <a:prstGeom prst="rect">
            <a:avLst/>
          </a:prstGeom>
          <a:ln>
            <a:noFill/>
          </a:ln>
        </p:spPr>
        <p:txBody>
          <a:bodyPr vert="horz"/>
          <a:lstStyle>
            <a:lvl1pPr marL="0" indent="0" algn="ctr">
              <a:buNone/>
              <a:defRPr sz="2400" b="0" i="0">
                <a:latin typeface="Calibri"/>
                <a:cs typeface="Calibri"/>
              </a:defRPr>
            </a:lvl1pPr>
          </a:lstStyle>
          <a:p>
            <a:r>
              <a:rPr lang="en-US" dirty="0"/>
              <a:t>Large Crop of Icon or Image </a:t>
            </a:r>
            <a:br>
              <a:rPr lang="en-US" dirty="0"/>
            </a:br>
            <a:r>
              <a:rPr lang="en-US" dirty="0"/>
              <a:t>(optional)</a:t>
            </a:r>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80074" y="417042"/>
            <a:ext cx="5965675" cy="1307982"/>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LEFT IMAGE WITH TEXT_LARGE">
    <p:spTree>
      <p:nvGrpSpPr>
        <p:cNvPr id="1" name=""/>
        <p:cNvGrpSpPr/>
        <p:nvPr/>
      </p:nvGrpSpPr>
      <p:grpSpPr>
        <a:xfrm>
          <a:off x="0" y="0"/>
          <a:ext cx="0" cy="0"/>
          <a:chOff x="0" y="0"/>
          <a:chExt cx="0" cy="0"/>
        </a:xfrm>
      </p:grpSpPr>
      <p:sp>
        <p:nvSpPr>
          <p:cNvPr id="11" name="Picture Placeholder 9"/>
          <p:cNvSpPr>
            <a:spLocks noGrp="1"/>
          </p:cNvSpPr>
          <p:nvPr>
            <p:ph type="pic" sz="quarter" idx="31"/>
          </p:nvPr>
        </p:nvSpPr>
        <p:spPr>
          <a:xfrm>
            <a:off x="1" y="2148202"/>
            <a:ext cx="11217275" cy="8367398"/>
          </a:xfrm>
          <a:prstGeom prst="rect">
            <a:avLst/>
          </a:prstGeom>
          <a:blipFill rotWithShape="1">
            <a:blip r:embed="rId2"/>
            <a:stretch>
              <a:fillRect/>
            </a:stretch>
          </a:blipFill>
        </p:spPr>
        <p:txBody>
          <a:bodyPr vert="horz"/>
          <a:lstStyle>
            <a:lvl1pPr marL="0" indent="0">
              <a:buNone/>
              <a:defRPr>
                <a:solidFill>
                  <a:schemeClr val="tx1">
                    <a:alpha val="0"/>
                  </a:schemeClr>
                </a:solidFill>
              </a:defRPr>
            </a:lvl1pPr>
          </a:lstStyle>
          <a:p>
            <a:r>
              <a:rPr lang="en-US"/>
              <a:t>Drag picture to placeholder or click icon to add</a:t>
            </a:r>
            <a:endParaRPr lang="en-US" dirty="0"/>
          </a:p>
        </p:txBody>
      </p:sp>
      <p:pic>
        <p:nvPicPr>
          <p:cNvPr id="164" name="image1.jpeg" descr="Brochure_cover.jpg"/>
          <p:cNvPicPr>
            <a:picLocks noChangeAspect="1"/>
          </p:cNvPicPr>
          <p:nvPr/>
        </p:nvPicPr>
        <p:blipFill>
          <a:blip r:embed="rId3"/>
          <a:srcRect t="68929" b="23525"/>
          <a:stretch>
            <a:fillRect/>
          </a:stretch>
        </p:blipFill>
        <p:spPr>
          <a:xfrm>
            <a:off x="0" y="0"/>
            <a:ext cx="18513779" cy="2142067"/>
          </a:xfrm>
          <a:prstGeom prst="rect">
            <a:avLst/>
          </a:prstGeom>
          <a:ln w="12700">
            <a:miter lim="400000"/>
          </a:ln>
        </p:spPr>
      </p:pic>
      <p:sp>
        <p:nvSpPr>
          <p:cNvPr id="165" name="Shape 165"/>
          <p:cNvSpPr/>
          <p:nvPr/>
        </p:nvSpPr>
        <p:spPr>
          <a:xfrm>
            <a:off x="0" y="0"/>
            <a:ext cx="18288000" cy="2142067"/>
          </a:xfrm>
          <a:prstGeom prst="rect">
            <a:avLst/>
          </a:prstGeom>
          <a:blipFill>
            <a:blip r:embed="rId4"/>
            <a:stretch>
              <a:fillRect/>
            </a:stretch>
          </a:blipFill>
          <a:ln w="12700">
            <a:miter lim="400000"/>
          </a:ln>
        </p:spPr>
        <p:txBody>
          <a:bodyPr lIns="45719" rIns="45719"/>
          <a:lstStyle/>
          <a:p>
            <a:pPr>
              <a:spcBef>
                <a:spcPts val="1300"/>
              </a:spcBef>
              <a:defRPr sz="5800" b="0">
                <a:solidFill>
                  <a:srgbClr val="000000">
                    <a:alpha val="0"/>
                  </a:srgbClr>
                </a:solidFill>
                <a:latin typeface="+mj-lt"/>
                <a:ea typeface="+mj-ea"/>
                <a:cs typeface="+mj-cs"/>
                <a:sym typeface="Calibri"/>
              </a:defRPr>
            </a:pPr>
            <a:endParaRPr/>
          </a:p>
        </p:txBody>
      </p:sp>
      <p:sp>
        <p:nvSpPr>
          <p:cNvPr id="166" name="Shape 166"/>
          <p:cNvSpPr/>
          <p:nvPr/>
        </p:nvSpPr>
        <p:spPr>
          <a:xfrm>
            <a:off x="642939" y="645584"/>
            <a:ext cx="11743746" cy="850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nSpc>
                <a:spcPct val="80000"/>
              </a:lnSpc>
              <a:spcBef>
                <a:spcPts val="1200"/>
              </a:spcBef>
              <a:defRPr sz="5800">
                <a:latin typeface="+mj-lt"/>
                <a:ea typeface="+mj-ea"/>
                <a:cs typeface="+mj-cs"/>
                <a:sym typeface="Calibri"/>
              </a:defRPr>
            </a:lvl1pPr>
          </a:lstStyle>
          <a:p>
            <a:r>
              <a:rPr dirty="0"/>
              <a:t>HEADER TEXT</a:t>
            </a:r>
          </a:p>
        </p:txBody>
      </p:sp>
      <p:sp>
        <p:nvSpPr>
          <p:cNvPr id="168" name="Shape 168"/>
          <p:cNvSpPr>
            <a:spLocks noGrp="1"/>
          </p:cNvSpPr>
          <p:nvPr>
            <p:ph type="body" sz="half" idx="1"/>
          </p:nvPr>
        </p:nvSpPr>
        <p:spPr>
          <a:xfrm>
            <a:off x="11804650" y="2796823"/>
            <a:ext cx="6261100" cy="6449360"/>
          </a:xfrm>
          <a:prstGeom prst="rect">
            <a:avLst/>
          </a:prstGeom>
          <a:extLst>
            <a:ext uri="{C572A759-6A51-4108-AA02-DFA0A04FC94B}">
              <ma14:wrappingTextBoxFlag xmlns:ma14="http://schemas.microsoft.com/office/mac/drawingml/2011/main" xmlns="" val="1"/>
            </a:ext>
          </a:extLst>
        </p:spPr>
        <p:txBody>
          <a:bodyPr lIns="0" tIns="0" rIns="0" bIns="0"/>
          <a:lstStyle>
            <a:lvl1pPr marL="571500" indent="-571500">
              <a:spcBef>
                <a:spcPts val="900"/>
              </a:spcBef>
              <a:defRPr sz="4000"/>
            </a:lvl1pPr>
            <a:lvl2pPr marL="1326685" indent="-510264">
              <a:spcBef>
                <a:spcPts val="900"/>
              </a:spcBef>
              <a:buChar char="-"/>
              <a:defRPr sz="4000"/>
            </a:lvl2pPr>
          </a:lstStyle>
          <a:p>
            <a:pPr lvl="0"/>
            <a:r>
              <a:rPr lang="en-US"/>
              <a:t>Click to edit Master text styles</a:t>
            </a:r>
          </a:p>
          <a:p>
            <a:pPr lvl="1"/>
            <a:r>
              <a:rPr lang="en-US"/>
              <a:t>Second level</a:t>
            </a:r>
          </a:p>
        </p:txBody>
      </p:sp>
      <p:sp>
        <p:nvSpPr>
          <p:cNvPr id="169" name="Shape 169"/>
          <p:cNvSpPr>
            <a:spLocks noGrp="1"/>
          </p:cNvSpPr>
          <p:nvPr>
            <p:ph type="body" sz="quarter" idx="14"/>
          </p:nvPr>
        </p:nvSpPr>
        <p:spPr>
          <a:xfrm>
            <a:off x="797983" y="3578224"/>
            <a:ext cx="4603752" cy="3974378"/>
          </a:xfrm>
          <a:prstGeom prst="rect">
            <a:avLst/>
          </a:prstGeom>
          <a:effectLst>
            <a:outerShdw blurRad="50800" dist="76200" dir="2700000" algn="tl" rotWithShape="0">
              <a:prstClr val="black">
                <a:alpha val="40000"/>
              </a:prstClr>
            </a:outerShdw>
          </a:effectLst>
          <a:extLst>
            <a:ext uri="{C572A759-6A51-4108-AA02-DFA0A04FC94B}">
              <ma14:wrappingTextBoxFlag xmlns:ma14="http://schemas.microsoft.com/office/mac/drawingml/2011/main" xmlns="" val="1"/>
            </a:ext>
          </a:extLst>
        </p:spPr>
        <p:txBody>
          <a:bodyPr anchor="ctr"/>
          <a:lstStyle>
            <a:lvl1pPr>
              <a:defRPr>
                <a:latin typeface="Calibri" charset="0"/>
                <a:ea typeface="Calibri" charset="0"/>
                <a:cs typeface="Calibri" charset="0"/>
              </a:defRPr>
            </a:lvl1pPr>
          </a:lstStyle>
          <a:p>
            <a:pPr marL="0" lvl="0" indent="0" defTabSz="457200">
              <a:spcBef>
                <a:spcPts val="0"/>
              </a:spcBef>
              <a:buSzTx/>
              <a:buFontTx/>
              <a:buNone/>
              <a:defRPr sz="6000" b="1">
                <a:solidFill>
                  <a:srgbClr val="FFFFFF"/>
                </a:solidFill>
                <a:latin typeface="+mn-lt"/>
                <a:ea typeface="+mn-ea"/>
                <a:cs typeface="+mn-cs"/>
                <a:sym typeface="Helvetica"/>
              </a:defRPr>
            </a:pPr>
            <a:r>
              <a:rPr lang="en-US"/>
              <a:t>Click to edit Master text styles</a:t>
            </a:r>
          </a:p>
        </p:txBody>
      </p:sp>
      <p:cxnSp>
        <p:nvCxnSpPr>
          <p:cNvPr id="3" name="Straight Connector 2"/>
          <p:cNvCxnSpPr/>
          <p:nvPr userDrawn="1"/>
        </p:nvCxnSpPr>
        <p:spPr>
          <a:xfrm>
            <a:off x="797983" y="3578224"/>
            <a:ext cx="4603752" cy="0"/>
          </a:xfrm>
          <a:prstGeom prst="line">
            <a:avLst/>
          </a:prstGeom>
          <a:noFill/>
          <a:ln w="38100" cap="flat">
            <a:solidFill>
              <a:schemeClr val="bg1"/>
            </a:solidFill>
            <a:prstDash val="solid"/>
            <a:round/>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cxnSp>
        <p:nvCxnSpPr>
          <p:cNvPr id="14" name="Straight Connector 13"/>
          <p:cNvCxnSpPr/>
          <p:nvPr userDrawn="1"/>
        </p:nvCxnSpPr>
        <p:spPr>
          <a:xfrm>
            <a:off x="797983" y="7540959"/>
            <a:ext cx="4603752" cy="0"/>
          </a:xfrm>
          <a:prstGeom prst="line">
            <a:avLst/>
          </a:prstGeom>
          <a:noFill/>
          <a:ln w="38100" cap="flat">
            <a:solidFill>
              <a:schemeClr val="bg1"/>
            </a:solidFill>
            <a:prstDash val="solid"/>
            <a:round/>
          </a:ln>
          <a:effectLst>
            <a:outerShdw blurRad="50800" dist="76200" dir="2700000" algn="tl" rotWithShape="0">
              <a:prstClr val="black">
                <a:alpha val="40000"/>
              </a:prstClr>
            </a:outerShdw>
          </a:effectLst>
          <a:sp3d/>
        </p:spPr>
        <p:style>
          <a:lnRef idx="0">
            <a:scrgbClr r="0" g="0" b="0"/>
          </a:lnRef>
          <a:fillRef idx="0">
            <a:scrgbClr r="0" g="0" b="0"/>
          </a:fillRef>
          <a:effectRef idx="0">
            <a:scrgbClr r="0" g="0" b="0"/>
          </a:effectRef>
          <a:fontRef idx="none"/>
        </p:style>
      </p:cxn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80074" y="417042"/>
            <a:ext cx="5965675" cy="1307982"/>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Brochure_cover.jpg"/>
          <p:cNvPicPr>
            <a:picLocks noChangeAspect="1"/>
          </p:cNvPicPr>
          <p:nvPr/>
        </p:nvPicPr>
        <p:blipFill>
          <a:blip r:embed="rId6"/>
          <a:srcRect t="68929" b="23525"/>
          <a:stretch>
            <a:fillRect/>
          </a:stretch>
        </p:blipFill>
        <p:spPr>
          <a:xfrm>
            <a:off x="0" y="0"/>
            <a:ext cx="18513779" cy="2142067"/>
          </a:xfrm>
          <a:prstGeom prst="rect">
            <a:avLst/>
          </a:prstGeom>
          <a:ln w="12700">
            <a:miter lim="400000"/>
          </a:ln>
        </p:spPr>
      </p:pic>
      <p:grpSp>
        <p:nvGrpSpPr>
          <p:cNvPr id="5" name="Group 5"/>
          <p:cNvGrpSpPr/>
          <p:nvPr/>
        </p:nvGrpSpPr>
        <p:grpSpPr>
          <a:xfrm>
            <a:off x="0" y="0"/>
            <a:ext cx="18288000" cy="2142067"/>
            <a:chOff x="0" y="0"/>
            <a:chExt cx="18288000" cy="2142066"/>
          </a:xfrm>
        </p:grpSpPr>
        <p:sp>
          <p:nvSpPr>
            <p:cNvPr id="3" name="Shape 3"/>
            <p:cNvSpPr/>
            <p:nvPr/>
          </p:nvSpPr>
          <p:spPr>
            <a:xfrm>
              <a:off x="0" y="0"/>
              <a:ext cx="18288000" cy="2142067"/>
            </a:xfrm>
            <a:prstGeom prst="rect">
              <a:avLst/>
            </a:prstGeom>
            <a:blipFill rotWithShape="1">
              <a:blip r:embed="rId7"/>
              <a:srcRect/>
              <a:stretch>
                <a:fillRect/>
              </a:stretch>
            </a:blipFill>
            <a:ln w="12700" cap="flat">
              <a:noFill/>
              <a:miter lim="400000"/>
            </a:ln>
            <a:effectLst/>
          </p:spPr>
          <p:txBody>
            <a:bodyPr wrap="square" lIns="45719" tIns="45719" rIns="45719" bIns="45719" numCol="1" anchor="t">
              <a:noAutofit/>
            </a:bodyPr>
            <a:lstStyle/>
            <a:p>
              <a:pPr>
                <a:spcBef>
                  <a:spcPts val="1300"/>
                </a:spcBef>
                <a:defRPr sz="5800" b="0">
                  <a:solidFill>
                    <a:srgbClr val="000000">
                      <a:alpha val="0"/>
                    </a:srgbClr>
                  </a:solidFill>
                  <a:latin typeface="+mj-lt"/>
                  <a:ea typeface="+mj-ea"/>
                  <a:cs typeface="+mj-cs"/>
                  <a:sym typeface="Calibri"/>
                </a:defRPr>
              </a:pPr>
              <a:endParaRPr/>
            </a:p>
          </p:txBody>
        </p:sp>
        <p:sp>
          <p:nvSpPr>
            <p:cNvPr id="4" name="Shape 4"/>
            <p:cNvSpPr/>
            <p:nvPr/>
          </p:nvSpPr>
          <p:spPr>
            <a:xfrm>
              <a:off x="0" y="0"/>
              <a:ext cx="18288000" cy="9423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300"/>
                </a:spcBef>
                <a:defRPr sz="5800" b="0">
                  <a:solidFill>
                    <a:srgbClr val="000000">
                      <a:alpha val="0"/>
                    </a:srgbClr>
                  </a:solidFill>
                  <a:latin typeface="+mj-lt"/>
                  <a:ea typeface="+mj-ea"/>
                  <a:cs typeface="+mj-cs"/>
                  <a:sym typeface="Calibri"/>
                </a:defRPr>
              </a:lvl1pPr>
            </a:lstStyle>
            <a:p>
              <a:r>
                <a:t>Drag picture to placeholder or click icon to add</a:t>
              </a:r>
            </a:p>
          </p:txBody>
        </p:sp>
      </p:grpSp>
      <p:sp>
        <p:nvSpPr>
          <p:cNvPr id="6" name="Shape 6"/>
          <p:cNvSpPr/>
          <p:nvPr/>
        </p:nvSpPr>
        <p:spPr>
          <a:xfrm>
            <a:off x="642939" y="645584"/>
            <a:ext cx="11743746" cy="850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nSpc>
                <a:spcPct val="80000"/>
              </a:lnSpc>
              <a:spcBef>
                <a:spcPts val="1200"/>
              </a:spcBef>
              <a:defRPr sz="5800">
                <a:latin typeface="+mj-lt"/>
                <a:ea typeface="+mj-ea"/>
                <a:cs typeface="+mj-cs"/>
                <a:sym typeface="Calibri"/>
              </a:defRPr>
            </a:lvl1pPr>
          </a:lstStyle>
          <a:p>
            <a:r>
              <a:rPr dirty="0"/>
              <a:t>HEADER TEXT</a:t>
            </a:r>
          </a:p>
        </p:txBody>
      </p:sp>
      <p:sp>
        <p:nvSpPr>
          <p:cNvPr id="13" name="Shape 47"/>
          <p:cNvSpPr txBox="1">
            <a:spLocks/>
          </p:cNvSpPr>
          <p:nvPr userDrawn="1"/>
        </p:nvSpPr>
        <p:spPr>
          <a:xfrm>
            <a:off x="642938" y="2845947"/>
            <a:ext cx="17044700" cy="6760899"/>
          </a:xfrm>
          <a:prstGeom prst="rect">
            <a:avLst/>
          </a:prstGeom>
          <a:extLst>
            <a:ext uri="{C572A759-6A51-4108-AA02-DFA0A04FC94B}">
              <ma14:wrappingTextBoxFlag xmlns:ma14="http://schemas.microsoft.com/office/mac/drawingml/2011/main" xmlns="" val="1"/>
            </a:ext>
          </a:extLst>
        </p:spPr>
        <p:txBody>
          <a:bodyPr/>
          <a:lstStyle>
            <a:lvl1pPr marL="617219" marR="0" indent="-617219"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latinLnBrk="0">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581526" indent="-581526" defTabSz="457200" hangingPunct="1">
              <a:spcBef>
                <a:spcPts val="2500"/>
              </a:spcBef>
              <a:buFontTx/>
              <a:buChar char="•"/>
              <a:defRPr>
                <a:latin typeface="+mn-lt"/>
                <a:ea typeface="+mn-ea"/>
                <a:cs typeface="+mn-cs"/>
                <a:sym typeface="Helvetica"/>
              </a:defRPr>
            </a:pPr>
            <a:r>
              <a:rPr lang="en-US">
                <a:latin typeface="+mn-lt"/>
                <a:ea typeface="+mn-ea"/>
                <a:cs typeface="+mn-cs"/>
                <a:sym typeface="Helvetica"/>
              </a:rPr>
              <a:t>Click to edit Master text styles</a:t>
            </a:r>
          </a:p>
          <a:p>
            <a:pPr marL="1324275" indent="-501315" defTabSz="457200" hangingPunct="1">
              <a:spcBef>
                <a:spcPts val="2500"/>
              </a:spcBef>
              <a:buFontTx/>
              <a:buChar char="-"/>
              <a:defRPr sz="5000">
                <a:latin typeface="+mn-lt"/>
                <a:ea typeface="+mn-ea"/>
                <a:cs typeface="+mn-cs"/>
                <a:sym typeface="Helvetica"/>
              </a:defRPr>
            </a:pPr>
            <a:r>
              <a:rPr lang="en-US" sz="5000">
                <a:latin typeface="+mn-lt"/>
                <a:ea typeface="+mn-ea"/>
                <a:cs typeface="+mn-cs"/>
                <a:sym typeface="Helvetica"/>
              </a:rPr>
              <a:t>Second level</a:t>
            </a:r>
          </a:p>
          <a:p>
            <a:pPr marL="1874520" indent="-228600" defTabSz="457200" hangingPunct="1">
              <a:spcBef>
                <a:spcPts val="2500"/>
              </a:spcBef>
              <a:buFontTx/>
              <a:buChar char="•"/>
              <a:defRPr sz="4300">
                <a:latin typeface="+mn-lt"/>
                <a:ea typeface="+mn-ea"/>
                <a:cs typeface="+mn-cs"/>
                <a:sym typeface="Helvetica"/>
              </a:defRPr>
            </a:pPr>
            <a:r>
              <a:rPr lang="en-US" sz="4300">
                <a:latin typeface="+mn-lt"/>
                <a:ea typeface="+mn-ea"/>
                <a:cs typeface="+mn-cs"/>
                <a:sym typeface="Helvetica"/>
              </a:rPr>
              <a:t>Third level</a:t>
            </a:r>
            <a:endParaRPr lang="en-US" sz="4300" dirty="0">
              <a:latin typeface="+mn-lt"/>
              <a:ea typeface="+mn-ea"/>
              <a:cs typeface="+mn-cs"/>
              <a:sym typeface="Helvetica"/>
            </a:endParaRPr>
          </a:p>
        </p:txBody>
      </p:sp>
      <p:pic>
        <p:nvPicPr>
          <p:cNvPr id="10" name="Picture 9"/>
          <p:cNvPicPr>
            <a:picLocks noChangeAspect="1"/>
          </p:cNvPicPr>
          <p:nvPr userDrawn="1"/>
        </p:nvPicPr>
        <p:blipFill>
          <a:blip r:embed="rId8"/>
          <a:stretch>
            <a:fillRect/>
          </a:stretch>
        </p:blipFill>
        <p:spPr>
          <a:xfrm>
            <a:off x="13221533" y="248001"/>
            <a:ext cx="1731414" cy="1646063"/>
          </a:xfrm>
          <a:prstGeom prst="rect">
            <a:avLst/>
          </a:prstGeom>
        </p:spPr>
      </p:pic>
      <p:pic>
        <p:nvPicPr>
          <p:cNvPr id="7" name="Picture 6"/>
          <p:cNvPicPr>
            <a:picLocks noChangeAspect="1"/>
          </p:cNvPicPr>
          <p:nvPr userDrawn="1"/>
        </p:nvPicPr>
        <p:blipFill>
          <a:blip r:embed="rId9"/>
          <a:stretch>
            <a:fillRect/>
          </a:stretch>
        </p:blipFill>
        <p:spPr>
          <a:xfrm>
            <a:off x="14896520" y="471170"/>
            <a:ext cx="3447908" cy="819748"/>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Lst>
  <p:transition spd="med"/>
  <p:hf sldNum="0" hdr="0" ftr="0" dt="0"/>
  <p:txStyles>
    <p:titleStyle>
      <a:lvl1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1pPr>
      <a:lvl2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2pPr>
      <a:lvl3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3pPr>
      <a:lvl4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4pPr>
      <a:lvl5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5pPr>
      <a:lvl6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6pPr>
      <a:lvl7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7pPr>
      <a:lvl8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8pPr>
      <a:lvl9pPr marL="0" marR="0" indent="0" algn="ctr" defTabSz="822960" rtl="0" eaLnBrk="1" latinLnBrk="0" hangingPunct="1">
        <a:lnSpc>
          <a:spcPct val="100000"/>
        </a:lnSpc>
        <a:spcBef>
          <a:spcPts val="0"/>
        </a:spcBef>
        <a:spcAft>
          <a:spcPts val="0"/>
        </a:spcAft>
        <a:buClrTx/>
        <a:buSzTx/>
        <a:buFontTx/>
        <a:buNone/>
        <a:tabLst/>
        <a:defRPr sz="6600" b="1" i="0" u="none" strike="noStrike" cap="none" spc="0" baseline="0">
          <a:ln>
            <a:noFill/>
          </a:ln>
          <a:solidFill>
            <a:srgbClr val="FFFFFF"/>
          </a:solidFill>
          <a:uFillTx/>
          <a:latin typeface="+mj-lt"/>
          <a:ea typeface="+mj-ea"/>
          <a:cs typeface="+mj-cs"/>
          <a:sym typeface="Calibri"/>
        </a:defRPr>
      </a:lvl9pPr>
    </p:titleStyle>
    <p:body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p:bodyStyle>
    <p:otherStyle>
      <a:lvl1pPr marL="0" marR="0" indent="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82296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164592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2468879"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329184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411480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4937759"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576072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6583680" algn="r" defTabSz="82296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sz="half" idx="1"/>
          </p:nvPr>
        </p:nvSpPr>
        <p:spPr>
          <a:xfrm>
            <a:off x="1148314" y="1514390"/>
            <a:ext cx="16339400" cy="3482481"/>
          </a:xfrm>
          <a:prstGeom prst="rect">
            <a:avLst/>
          </a:prstGeom>
        </p:spPr>
        <p:txBody>
          <a:bodyPr/>
          <a:lstStyle/>
          <a:p>
            <a:pPr lvl="0" defTabSz="816422"/>
            <a:r>
              <a:rPr lang="en-US" sz="5000" b="1" kern="1200" dirty="0">
                <a:ea typeface="+mn-ea"/>
              </a:rPr>
              <a:t>Physics-Informed Extreme Theory of Functional Connections for Parametric ODEs and PDEs</a:t>
            </a:r>
          </a:p>
        </p:txBody>
      </p:sp>
      <p:sp>
        <p:nvSpPr>
          <p:cNvPr id="3" name="TextBox 2"/>
          <p:cNvSpPr txBox="1"/>
          <p:nvPr/>
        </p:nvSpPr>
        <p:spPr>
          <a:xfrm>
            <a:off x="2610678" y="9581322"/>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rm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5000" b="1" i="0" u="none" strike="noStrike" cap="none" spc="0" normalizeH="0" baseline="0" dirty="0">
              <a:ln>
                <a:noFill/>
              </a:ln>
              <a:solidFill>
                <a:srgbClr val="FFFFFF"/>
              </a:solidFill>
              <a:effectLst/>
              <a:uFillTx/>
              <a:latin typeface="MiloOT-Xbold"/>
              <a:ea typeface="MiloOT-Xbold"/>
              <a:cs typeface="MiloOT-Xbold"/>
              <a:sym typeface="MiloOT-Xbold"/>
            </a:endParaRPr>
          </a:p>
        </p:txBody>
      </p:sp>
      <p:sp>
        <p:nvSpPr>
          <p:cNvPr id="2" name="Text Placeholder 1"/>
          <p:cNvSpPr>
            <a:spLocks noGrp="1"/>
          </p:cNvSpPr>
          <p:nvPr>
            <p:ph type="body" sz="quarter" idx="14"/>
          </p:nvPr>
        </p:nvSpPr>
        <p:spPr>
          <a:xfrm>
            <a:off x="2071077" y="4277420"/>
            <a:ext cx="14145847" cy="1241309"/>
          </a:xfrm>
        </p:spPr>
        <p:txBody>
          <a:bodyPr>
            <a:normAutofit fontScale="92500" lnSpcReduction="10000"/>
          </a:bodyPr>
          <a:lstStyle/>
          <a:p>
            <a:r>
              <a:rPr lang="en-US" sz="4000" dirty="0">
                <a:latin typeface="Times New Roman" panose="02020603050405020304" pitchFamily="18" charset="0"/>
                <a:cs typeface="Times New Roman" panose="02020603050405020304" pitchFamily="18" charset="0"/>
              </a:rPr>
              <a:t>Enrico Schiassi (PhD Student), Roberto </a:t>
            </a:r>
            <a:r>
              <a:rPr lang="en-US" sz="4000" dirty="0" err="1">
                <a:latin typeface="Times New Roman" panose="02020603050405020304" pitchFamily="18" charset="0"/>
                <a:cs typeface="Times New Roman" panose="02020603050405020304" pitchFamily="18" charset="0"/>
              </a:rPr>
              <a:t>Furfaro</a:t>
            </a:r>
            <a:r>
              <a:rPr lang="en-US" sz="4000" dirty="0">
                <a:latin typeface="Times New Roman" panose="02020603050405020304" pitchFamily="18" charset="0"/>
                <a:cs typeface="Times New Roman" panose="02020603050405020304" pitchFamily="18" charset="0"/>
              </a:rPr>
              <a:t> (Advisor)</a:t>
            </a:r>
          </a:p>
          <a:p>
            <a:r>
              <a:rPr lang="en-US" sz="4000" dirty="0">
                <a:latin typeface="Times New Roman" panose="02020603050405020304" pitchFamily="18" charset="0"/>
                <a:cs typeface="Times New Roman" panose="02020603050405020304" pitchFamily="18" charset="0"/>
              </a:rPr>
              <a:t>eschiassi@email.arizona.edu</a:t>
            </a:r>
          </a:p>
        </p:txBody>
      </p:sp>
      <p:sp>
        <p:nvSpPr>
          <p:cNvPr id="7" name="Shape 277"/>
          <p:cNvSpPr>
            <a:spLocks noGrp="1"/>
          </p:cNvSpPr>
          <p:nvPr>
            <p:ph type="body" sz="quarter" idx="15"/>
          </p:nvPr>
        </p:nvSpPr>
        <p:spPr>
          <a:xfrm>
            <a:off x="0" y="9001210"/>
            <a:ext cx="5124091" cy="1317517"/>
          </a:xfrm>
          <a:prstGeom prst="rect">
            <a:avLst/>
          </a:prstGeom>
        </p:spPr>
        <p:txBody>
          <a:bodyPr>
            <a:normAutofit/>
          </a:bodyPr>
          <a:lstStyle/>
          <a:p>
            <a:pPr algn="ctr"/>
            <a:r>
              <a:rPr lang="en-US" dirty="0">
                <a:latin typeface="Times New Roman" panose="02020603050405020304" pitchFamily="18" charset="0"/>
                <a:cs typeface="Times New Roman" panose="02020603050405020304" pitchFamily="18" charset="0"/>
              </a:rPr>
              <a:t>Los Alamos – Arizona Days</a:t>
            </a:r>
          </a:p>
          <a:p>
            <a:pPr algn="ctr"/>
            <a:r>
              <a:rPr lang="en-US" dirty="0">
                <a:latin typeface="Times New Roman" panose="02020603050405020304" pitchFamily="18" charset="0"/>
                <a:cs typeface="Times New Roman" panose="02020603050405020304" pitchFamily="18" charset="0"/>
              </a:rPr>
              <a:t>May 18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-19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2020</a:t>
            </a:r>
            <a:endParaRPr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X-TFC: Constrained Expression</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50901"/>
          </a:xfrm>
        </p:spPr>
        <p:txBody>
          <a:bodyPr>
            <a:normAutofit/>
          </a:body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A general </a:t>
            </a:r>
            <a:r>
              <a:rPr lang="en-US" sz="4200" i="1" dirty="0">
                <a:latin typeface="Times New Roman" panose="02020603050405020304" pitchFamily="18" charset="0"/>
                <a:cs typeface="Times New Roman" panose="02020603050405020304" pitchFamily="18" charset="0"/>
              </a:rPr>
              <a:t>n+1 </a:t>
            </a:r>
            <a:r>
              <a:rPr lang="en-US" sz="4200" dirty="0">
                <a:latin typeface="Times New Roman" panose="02020603050405020304" pitchFamily="18" charset="0"/>
                <a:cs typeface="Times New Roman" panose="02020603050405020304" pitchFamily="18" charset="0"/>
              </a:rPr>
              <a:t>dimensional constrained expression is:</a:t>
            </a:r>
          </a:p>
        </p:txBody>
      </p:sp>
      <p:sp>
        <p:nvSpPr>
          <p:cNvPr id="5" name="Text Placeholder 2">
            <a:extLst>
              <a:ext uri="{FF2B5EF4-FFF2-40B4-BE49-F238E27FC236}">
                <a16:creationId xmlns:a16="http://schemas.microsoft.com/office/drawing/2014/main" id="{AE995E4B-D9F1-D348-A165-0B4578BDCE4C}"/>
              </a:ext>
            </a:extLst>
          </p:cNvPr>
          <p:cNvSpPr txBox="1">
            <a:spLocks/>
          </p:cNvSpPr>
          <p:nvPr/>
        </p:nvSpPr>
        <p:spPr>
          <a:xfrm>
            <a:off x="0" y="5722474"/>
            <a:ext cx="18288000" cy="4539126"/>
          </a:xfrm>
          <a:prstGeom prst="rect">
            <a:avLst/>
          </a:prstGeom>
          <a:extLst>
            <a:ext uri="{C572A759-6A51-4108-AA02-DFA0A04FC94B}">
              <ma14:wrappingTextBoxFlag xmlns:ma14="http://schemas.microsoft.com/office/mac/drawingml/2011/main" xmlns="" val="1"/>
            </a:ext>
          </a:extLst>
        </p:spPr>
        <p:txBody>
          <a:bodyPr>
            <a:normAutofit lnSpcReduction="1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b="1" dirty="0">
                <a:latin typeface="Times New Roman" panose="02020603050405020304" pitchFamily="18" charset="0"/>
                <a:cs typeface="Times New Roman" panose="02020603050405020304" pitchFamily="18" charset="0"/>
              </a:rPr>
              <a:t>x</a:t>
            </a:r>
            <a:r>
              <a:rPr lang="en-US" sz="4200" dirty="0">
                <a:latin typeface="Times New Roman" panose="02020603050405020304" pitchFamily="18" charset="0"/>
                <a:cs typeface="Times New Roman" panose="02020603050405020304" pitchFamily="18" charset="0"/>
              </a:rPr>
              <a:t> is the vector of the </a:t>
            </a:r>
            <a:r>
              <a:rPr lang="en-US" sz="4200" i="1" dirty="0">
                <a:latin typeface="Times New Roman" panose="02020603050405020304" pitchFamily="18" charset="0"/>
                <a:cs typeface="Times New Roman" panose="02020603050405020304" pitchFamily="18" charset="0"/>
              </a:rPr>
              <a:t>n+1 </a:t>
            </a:r>
            <a:r>
              <a:rPr lang="en-US" sz="4200" dirty="0">
                <a:latin typeface="Times New Roman" panose="02020603050405020304" pitchFamily="18" charset="0"/>
                <a:cs typeface="Times New Roman" panose="02020603050405020304" pitchFamily="18" charset="0"/>
              </a:rPr>
              <a:t>independent variables</a:t>
            </a:r>
          </a:p>
          <a:p>
            <a:pPr lvl="2">
              <a:buFont typeface="Arial" panose="020B0604020202020204" pitchFamily="34" charset="0"/>
              <a:buChar char="•"/>
            </a:pPr>
            <a:r>
              <a:rPr lang="en-US" sz="4200" i="1" dirty="0">
                <a:latin typeface="Times New Roman" panose="02020603050405020304" pitchFamily="18" charset="0"/>
                <a:cs typeface="Times New Roman" panose="02020603050405020304" pitchFamily="18" charset="0"/>
              </a:rPr>
              <a:t>M</a:t>
            </a:r>
            <a:r>
              <a:rPr lang="en-US" sz="4200" dirty="0">
                <a:latin typeface="Times New Roman" panose="02020603050405020304" pitchFamily="18" charset="0"/>
                <a:cs typeface="Times New Roman" panose="02020603050405020304" pitchFamily="18" charset="0"/>
              </a:rPr>
              <a:t> is an </a:t>
            </a:r>
            <a:r>
              <a:rPr lang="en-US" sz="4200" i="1" dirty="0">
                <a:latin typeface="Times New Roman" panose="02020603050405020304" pitchFamily="18" charset="0"/>
                <a:cs typeface="Times New Roman" panose="02020603050405020304" pitchFamily="18" charset="0"/>
              </a:rPr>
              <a:t>(n+1)</a:t>
            </a:r>
            <a:r>
              <a:rPr lang="en-US" sz="4200" i="1" baseline="30000" dirty="0" err="1">
                <a:latin typeface="Times New Roman" panose="02020603050405020304" pitchFamily="18" charset="0"/>
                <a:cs typeface="Times New Roman" panose="02020603050405020304" pitchFamily="18" charset="0"/>
              </a:rPr>
              <a:t>th</a:t>
            </a:r>
            <a:r>
              <a:rPr lang="en-US" sz="4200" i="1" dirty="0">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order tensor containing</a:t>
            </a:r>
          </a:p>
          <a:p>
            <a:pPr lvl="3">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c(</a:t>
            </a:r>
            <a:r>
              <a:rPr lang="en-US" sz="4200" b="1" dirty="0">
                <a:latin typeface="Times New Roman" panose="02020603050405020304" pitchFamily="18" charset="0"/>
                <a:cs typeface="Times New Roman" panose="02020603050405020304" pitchFamily="18" charset="0"/>
              </a:rPr>
              <a:t>x</a:t>
            </a:r>
            <a:r>
              <a:rPr lang="en-US" sz="4200" dirty="0">
                <a:latin typeface="Times New Roman" panose="02020603050405020304" pitchFamily="18" charset="0"/>
                <a:cs typeface="Times New Roman" panose="02020603050405020304" pitchFamily="18" charset="0"/>
              </a:rPr>
              <a:t>) are the BCs</a:t>
            </a:r>
          </a:p>
          <a:p>
            <a:pPr lvl="3">
              <a:buFont typeface="Arial" panose="020B0604020202020204" pitchFamily="34" charset="0"/>
              <a:buChar char="•"/>
            </a:pPr>
            <a:r>
              <a:rPr lang="en-US" sz="4200" i="1" dirty="0">
                <a:latin typeface="Times New Roman" panose="02020603050405020304" pitchFamily="18" charset="0"/>
                <a:cs typeface="Times New Roman" panose="02020603050405020304" pitchFamily="18" charset="0"/>
              </a:rPr>
              <a:t>v</a:t>
            </a:r>
            <a:r>
              <a:rPr lang="en-US" sz="4200" dirty="0">
                <a:latin typeface="Times New Roman" panose="02020603050405020304" pitchFamily="18" charset="0"/>
                <a:cs typeface="Times New Roman" panose="02020603050405020304" pitchFamily="18" charset="0"/>
              </a:rPr>
              <a:t>’s are expressions whose elements are function of the independent variables</a:t>
            </a:r>
          </a:p>
          <a:p>
            <a:pPr lvl="3">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g(</a:t>
            </a:r>
            <a:r>
              <a:rPr lang="en-US" sz="4200" b="1" dirty="0">
                <a:latin typeface="Times New Roman" panose="02020603050405020304" pitchFamily="18" charset="0"/>
                <a:cs typeface="Times New Roman" panose="02020603050405020304" pitchFamily="18" charset="0"/>
              </a:rPr>
              <a:t>x</a:t>
            </a:r>
            <a:r>
              <a:rPr lang="en-US" sz="4200" dirty="0">
                <a:latin typeface="Times New Roman" panose="02020603050405020304" pitchFamily="18" charset="0"/>
                <a:cs typeface="Times New Roman" panose="02020603050405020304" pitchFamily="18" charset="0"/>
              </a:rPr>
              <a:t>) is the free-chosen function</a:t>
            </a:r>
          </a:p>
        </p:txBody>
      </p:sp>
      <p:pic>
        <p:nvPicPr>
          <p:cNvPr id="9" name="Picture 8">
            <a:extLst>
              <a:ext uri="{FF2B5EF4-FFF2-40B4-BE49-F238E27FC236}">
                <a16:creationId xmlns:a16="http://schemas.microsoft.com/office/drawing/2014/main" id="{88E5D47D-37D8-994E-B2FC-CA2B47EC6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372" y="3087536"/>
            <a:ext cx="10313255" cy="2473896"/>
          </a:xfrm>
          <a:prstGeom prst="rect">
            <a:avLst/>
          </a:prstGeom>
        </p:spPr>
      </p:pic>
      <p:sp>
        <p:nvSpPr>
          <p:cNvPr id="17" name="TextBox 16">
            <a:extLst>
              <a:ext uri="{FF2B5EF4-FFF2-40B4-BE49-F238E27FC236}">
                <a16:creationId xmlns:a16="http://schemas.microsoft.com/office/drawing/2014/main" id="{A14D88E9-8CC8-4A41-8141-B7CE4BC6A2C4}"/>
              </a:ext>
            </a:extLst>
          </p:cNvPr>
          <p:cNvSpPr txBox="1"/>
          <p:nvPr/>
        </p:nvSpPr>
        <p:spPr>
          <a:xfrm>
            <a:off x="3987371" y="3015339"/>
            <a:ext cx="10313255" cy="2511360"/>
          </a:xfrm>
          <a:prstGeom prst="rect">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rm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5000" b="1" i="0" u="none" strike="noStrike" cap="none" spc="0" normalizeH="0" baseline="0" dirty="0">
              <a:ln>
                <a:noFill/>
              </a:ln>
              <a:solidFill>
                <a:srgbClr val="FFFFFF"/>
              </a:solidFill>
              <a:effectLst/>
              <a:uFillTx/>
              <a:latin typeface="MiloOT-Xbold"/>
              <a:ea typeface="MiloOT-Xbold"/>
              <a:cs typeface="MiloOT-Xbold"/>
              <a:sym typeface="MiloOT-Xbold"/>
            </a:endParaRPr>
          </a:p>
        </p:txBody>
      </p:sp>
    </p:spTree>
    <p:extLst>
      <p:ext uri="{BB962C8B-B14F-4D97-AF65-F5344CB8AC3E}">
        <p14:creationId xmlns:p14="http://schemas.microsoft.com/office/powerpoint/2010/main" val="36529222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X-TFC: ELM Algorithm</a:t>
            </a:r>
          </a:p>
          <a:p>
            <a:endParaRPr lang="en-US" sz="4900" dirty="0">
              <a:latin typeface="Times New Roman" panose="02020603050405020304" pitchFamily="18" charset="0"/>
              <a:cs typeface="Times New Roman" panose="02020603050405020304" pitchFamily="18" charset="0"/>
            </a:endParaRPr>
          </a:p>
        </p:txBody>
      </p:sp>
      <p:sp>
        <p:nvSpPr>
          <p:cNvPr id="5" name="Text Placeholder 2">
            <a:extLst>
              <a:ext uri="{FF2B5EF4-FFF2-40B4-BE49-F238E27FC236}">
                <a16:creationId xmlns:a16="http://schemas.microsoft.com/office/drawing/2014/main" id="{AE995E4B-D9F1-D348-A165-0B4578BDCE4C}"/>
              </a:ext>
            </a:extLst>
          </p:cNvPr>
          <p:cNvSpPr txBox="1">
            <a:spLocks/>
          </p:cNvSpPr>
          <p:nvPr/>
        </p:nvSpPr>
        <p:spPr>
          <a:xfrm>
            <a:off x="-1" y="2201334"/>
            <a:ext cx="8297334" cy="8043333"/>
          </a:xfrm>
          <a:prstGeom prst="rect">
            <a:avLst/>
          </a:prstGeom>
          <a:extLst>
            <a:ext uri="{C572A759-6A51-4108-AA02-DFA0A04FC94B}">
              <ma14:wrappingTextBoxFlag xmlns:ma14="http://schemas.microsoft.com/office/mac/drawingml/2011/main" xmlns="" val="1"/>
            </a:ext>
          </a:extLst>
        </p:spPr>
        <p:txBody>
          <a:bodyPr>
            <a:normAutofit fontScale="92500" lnSpcReduction="2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ELM is a training algorithm for SLNN that randomly selects input weights and bias, and computes the output weights via least-square</a:t>
            </a:r>
          </a:p>
          <a:p>
            <a:pPr lvl="2">
              <a:buFont typeface="Arial" panose="020B0604020202020204" pitchFamily="34" charset="0"/>
              <a:buChar char="•"/>
            </a:pPr>
            <a:r>
              <a:rPr lang="en-US" sz="4200" dirty="0">
                <a:solidFill>
                  <a:schemeClr val="accent1"/>
                </a:solidFill>
                <a:latin typeface="Times New Roman" panose="02020603050405020304" pitchFamily="18" charset="0"/>
                <a:cs typeface="Times New Roman" panose="02020603050405020304" pitchFamily="18" charset="0"/>
              </a:rPr>
              <a:t>Input weights and bias are not tuned during the training</a:t>
            </a:r>
          </a:p>
          <a:p>
            <a:pPr lvl="1">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The convergence of the ELM algorithm is proved by Huang et al. [2006]</a:t>
            </a:r>
          </a:p>
          <a:p>
            <a:pPr lvl="2">
              <a:buFont typeface="Arial" panose="020B0604020202020204" pitchFamily="34" charset="0"/>
              <a:buChar char="•"/>
            </a:pPr>
            <a:r>
              <a:rPr lang="en-US" sz="4200" dirty="0">
                <a:solidFill>
                  <a:schemeClr val="accent1"/>
                </a:solidFill>
                <a:latin typeface="Times New Roman" panose="02020603050405020304" pitchFamily="18" charset="0"/>
                <a:cs typeface="Times New Roman" panose="02020603050405020304" pitchFamily="18" charset="0"/>
              </a:rPr>
              <a:t>The convergence is guaranteed for any input weights and bias randomly chosen to any continuous probability distribution</a:t>
            </a:r>
          </a:p>
        </p:txBody>
      </p:sp>
      <p:pic>
        <p:nvPicPr>
          <p:cNvPr id="11" name="Picture 10" descr="A close up of a map&#10;&#10;Description automatically generated">
            <a:extLst>
              <a:ext uri="{FF2B5EF4-FFF2-40B4-BE49-F238E27FC236}">
                <a16:creationId xmlns:a16="http://schemas.microsoft.com/office/drawing/2014/main" id="{E81CB35B-71D4-CA44-858B-A9763934D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438399"/>
            <a:ext cx="8686800" cy="7214461"/>
          </a:xfrm>
          <a:prstGeom prst="rect">
            <a:avLst/>
          </a:prstGeom>
        </p:spPr>
      </p:pic>
      <p:sp>
        <p:nvSpPr>
          <p:cNvPr id="15" name="Oval 14">
            <a:extLst>
              <a:ext uri="{FF2B5EF4-FFF2-40B4-BE49-F238E27FC236}">
                <a16:creationId xmlns:a16="http://schemas.microsoft.com/office/drawing/2014/main" id="{B894E92E-C38E-844B-B408-28845F20B1D5}"/>
              </a:ext>
            </a:extLst>
          </p:cNvPr>
          <p:cNvSpPr/>
          <p:nvPr/>
        </p:nvSpPr>
        <p:spPr>
          <a:xfrm>
            <a:off x="14015672" y="7023104"/>
            <a:ext cx="1393662" cy="783163"/>
          </a:xfrm>
          <a:prstGeom prst="ellipse">
            <a:avLst/>
          </a:prstGeom>
          <a:noFill/>
          <a:ln w="25400" cap="flat">
            <a:solidFill>
              <a:srgbClr val="FC0D1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16" name="Oval 15">
            <a:extLst>
              <a:ext uri="{FF2B5EF4-FFF2-40B4-BE49-F238E27FC236}">
                <a16:creationId xmlns:a16="http://schemas.microsoft.com/office/drawing/2014/main" id="{201AD4E8-E5BA-A748-AC8D-4481381D701B}"/>
              </a:ext>
            </a:extLst>
          </p:cNvPr>
          <p:cNvSpPr/>
          <p:nvPr/>
        </p:nvSpPr>
        <p:spPr>
          <a:xfrm>
            <a:off x="14015672" y="5439837"/>
            <a:ext cx="1393662" cy="783163"/>
          </a:xfrm>
          <a:prstGeom prst="ellipse">
            <a:avLst/>
          </a:prstGeom>
          <a:noFill/>
          <a:ln w="25400" cap="flat">
            <a:solidFill>
              <a:srgbClr val="FC0D1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18" name="Oval 17">
            <a:extLst>
              <a:ext uri="{FF2B5EF4-FFF2-40B4-BE49-F238E27FC236}">
                <a16:creationId xmlns:a16="http://schemas.microsoft.com/office/drawing/2014/main" id="{917539CD-3D39-3C4B-9960-E362FA6E73AC}"/>
              </a:ext>
            </a:extLst>
          </p:cNvPr>
          <p:cNvSpPr/>
          <p:nvPr/>
        </p:nvSpPr>
        <p:spPr>
          <a:xfrm>
            <a:off x="14015672" y="3865041"/>
            <a:ext cx="1393662" cy="783163"/>
          </a:xfrm>
          <a:prstGeom prst="ellipse">
            <a:avLst/>
          </a:prstGeom>
          <a:noFill/>
          <a:ln w="25400" cap="flat">
            <a:solidFill>
              <a:srgbClr val="FC0D1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913340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Contents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297336"/>
          </a:xfrm>
        </p:spPr>
        <p:txBody>
          <a:bodyPr>
            <a:normAutofit fontScale="77500" lnSpcReduction="20000"/>
          </a:bodyPr>
          <a:lstStyle/>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Introduction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Overview </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Goals</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Extreme Theory of Functional Connection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Method</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Constrained Expression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Extreme Learning Machine Algorithm</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Results and Discussion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ODEs</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PDEs</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Conclusions and Outlooks</a:t>
            </a:r>
          </a:p>
          <a:p>
            <a:pPr lvl="2">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2154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D6A7E12-C236-ED49-92A3-4870B8DD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040" y="6047909"/>
            <a:ext cx="5949196" cy="4498848"/>
          </a:xfrm>
          <a:prstGeom prst="rect">
            <a:avLst/>
          </a:prstGeom>
        </p:spPr>
      </p:pic>
      <p:pic>
        <p:nvPicPr>
          <p:cNvPr id="18" name="Picture 17">
            <a:extLst>
              <a:ext uri="{FF2B5EF4-FFF2-40B4-BE49-F238E27FC236}">
                <a16:creationId xmlns:a16="http://schemas.microsoft.com/office/drawing/2014/main" id="{C80FF43E-C769-8D4E-BE6C-511AB688C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7467" y="5041167"/>
            <a:ext cx="7258052" cy="5491365"/>
          </a:xfrm>
          <a:prstGeom prst="rect">
            <a:avLst/>
          </a:prstGeom>
        </p:spPr>
      </p:pic>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Results and Discussion: ODEs-P1</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308016"/>
            <a:ext cx="8373978" cy="850901"/>
          </a:xfrm>
        </p:spPr>
        <p:txBody>
          <a:bodyPr>
            <a:normAutofit/>
          </a:body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Equation:</a:t>
            </a:r>
          </a:p>
          <a:p>
            <a:pPr marL="822960" lvl="1" indent="0">
              <a:buNone/>
            </a:pPr>
            <a:endParaRPr lang="en-US" sz="3400" b="1" dirty="0">
              <a:latin typeface="Times New Roman" panose="02020603050405020304" pitchFamily="18" charset="0"/>
              <a:cs typeface="Times New Roman" panose="02020603050405020304" pitchFamily="18" charset="0"/>
            </a:endParaRPr>
          </a:p>
          <a:p>
            <a:pPr marL="1645920" lvl="2" indent="0">
              <a:buNone/>
            </a:pPr>
            <a:endParaRPr lang="en-US" sz="3400" b="1" dirty="0">
              <a:latin typeface="Times New Roman" panose="02020603050405020304" pitchFamily="18" charset="0"/>
              <a:cs typeface="Times New Roman" panose="02020603050405020304" pitchFamily="18" charset="0"/>
            </a:endParaRPr>
          </a:p>
          <a:p>
            <a:pPr marL="0" indent="0">
              <a:buNone/>
            </a:pPr>
            <a:endParaRPr lang="en-US" sz="3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8556FD2-FF3A-8C48-847C-41521518E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4225" y="2014069"/>
            <a:ext cx="3453060" cy="1151020"/>
          </a:xfrm>
          <a:prstGeom prst="rect">
            <a:avLst/>
          </a:prstGeom>
        </p:spPr>
      </p:pic>
      <p:sp>
        <p:nvSpPr>
          <p:cNvPr id="6" name="Text Placeholder 2">
            <a:extLst>
              <a:ext uri="{FF2B5EF4-FFF2-40B4-BE49-F238E27FC236}">
                <a16:creationId xmlns:a16="http://schemas.microsoft.com/office/drawing/2014/main" id="{C0028850-582C-B341-8FA5-27CD9B52952F}"/>
              </a:ext>
            </a:extLst>
          </p:cNvPr>
          <p:cNvSpPr txBox="1">
            <a:spLocks/>
          </p:cNvSpPr>
          <p:nvPr/>
        </p:nvSpPr>
        <p:spPr>
          <a:xfrm>
            <a:off x="1" y="3355907"/>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Constraints: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8221C60-36DB-D242-8A67-AA4AC52C6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985" y="3366390"/>
            <a:ext cx="1891251" cy="455301"/>
          </a:xfrm>
          <a:prstGeom prst="rect">
            <a:avLst/>
          </a:prstGeom>
        </p:spPr>
      </p:pic>
      <p:pic>
        <p:nvPicPr>
          <p:cNvPr id="10" name="Picture 9">
            <a:extLst>
              <a:ext uri="{FF2B5EF4-FFF2-40B4-BE49-F238E27FC236}">
                <a16:creationId xmlns:a16="http://schemas.microsoft.com/office/drawing/2014/main" id="{07A31212-1E2D-DE4A-ACE1-5CA3C9EF2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2017" y="3366390"/>
            <a:ext cx="1547730" cy="562811"/>
          </a:xfrm>
          <a:prstGeom prst="rect">
            <a:avLst/>
          </a:prstGeom>
        </p:spPr>
      </p:pic>
      <p:sp>
        <p:nvSpPr>
          <p:cNvPr id="11" name="Text Placeholder 2">
            <a:extLst>
              <a:ext uri="{FF2B5EF4-FFF2-40B4-BE49-F238E27FC236}">
                <a16:creationId xmlns:a16="http://schemas.microsoft.com/office/drawing/2014/main" id="{570FC926-0959-B346-9548-40EA7D1A2EC9}"/>
              </a:ext>
            </a:extLst>
          </p:cNvPr>
          <p:cNvSpPr txBox="1">
            <a:spLocks/>
          </p:cNvSpPr>
          <p:nvPr/>
        </p:nvSpPr>
        <p:spPr>
          <a:xfrm>
            <a:off x="1" y="4441485"/>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Exact Solution: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4F65F8A-B567-3849-8933-19338E2A0D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471" y="4209593"/>
            <a:ext cx="2049027" cy="937690"/>
          </a:xfrm>
          <a:prstGeom prst="rect">
            <a:avLst/>
          </a:prstGeom>
        </p:spPr>
      </p:pic>
      <p:sp>
        <p:nvSpPr>
          <p:cNvPr id="14" name="Text Placeholder 2">
            <a:extLst>
              <a:ext uri="{FF2B5EF4-FFF2-40B4-BE49-F238E27FC236}">
                <a16:creationId xmlns:a16="http://schemas.microsoft.com/office/drawing/2014/main" id="{ECE61B39-11A5-4C4F-83C7-F13C3F7584A0}"/>
              </a:ext>
            </a:extLst>
          </p:cNvPr>
          <p:cNvSpPr txBox="1">
            <a:spLocks/>
          </p:cNvSpPr>
          <p:nvPr/>
        </p:nvSpPr>
        <p:spPr>
          <a:xfrm>
            <a:off x="1" y="5397270"/>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CE: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38ACF6A-EB49-074F-B1A5-3FFA32894D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3047" y="5187502"/>
            <a:ext cx="6543873" cy="991496"/>
          </a:xfrm>
          <a:prstGeom prst="rect">
            <a:avLst/>
          </a:prstGeom>
        </p:spPr>
      </p:pic>
      <p:sp>
        <p:nvSpPr>
          <p:cNvPr id="21" name="Text Placeholder 2">
            <a:extLst>
              <a:ext uri="{FF2B5EF4-FFF2-40B4-BE49-F238E27FC236}">
                <a16:creationId xmlns:a16="http://schemas.microsoft.com/office/drawing/2014/main" id="{1E682ABC-ADED-AB4E-9DF4-0B5F06D44F03}"/>
              </a:ext>
            </a:extLst>
          </p:cNvPr>
          <p:cNvSpPr txBox="1">
            <a:spLocks/>
          </p:cNvSpPr>
          <p:nvPr/>
        </p:nvSpPr>
        <p:spPr>
          <a:xfrm>
            <a:off x="9688515" y="2220839"/>
            <a:ext cx="8373978" cy="2926444"/>
          </a:xfrm>
          <a:prstGeom prst="rect">
            <a:avLst/>
          </a:prstGeom>
          <a:ln w="38100">
            <a:solidFill>
              <a:srgbClr val="C00000"/>
            </a:solidFill>
          </a:ln>
          <a:extLst>
            <a:ext uri="{C572A759-6A51-4108-AA02-DFA0A04FC94B}">
              <ma14:wrappingTextBoxFlag xmlns:ma14="http://schemas.microsoft.com/office/mac/drawingml/2011/main" xmlns="" val="1"/>
            </a:ext>
          </a:extLst>
        </p:spPr>
        <p:txBody>
          <a:bodyPr>
            <a:no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buNone/>
            </a:pPr>
            <a:r>
              <a:rPr lang="en-US" sz="2200" b="1" dirty="0">
                <a:latin typeface="Times New Roman" panose="02020603050405020304" pitchFamily="18" charset="0"/>
                <a:cs typeface="Times New Roman" panose="02020603050405020304" pitchFamily="18" charset="0"/>
              </a:rPr>
              <a:t>Activation Function: </a:t>
            </a:r>
            <a:r>
              <a:rPr lang="en-US" sz="2200" dirty="0">
                <a:latin typeface="Times New Roman" panose="02020603050405020304" pitchFamily="18" charset="0"/>
                <a:cs typeface="Times New Roman" panose="02020603050405020304" pitchFamily="18" charset="0"/>
              </a:rPr>
              <a:t>Logistic</a:t>
            </a:r>
            <a:endParaRPr lang="en-US" sz="2200" b="1" dirty="0">
              <a:latin typeface="Times New Roman" panose="02020603050405020304" pitchFamily="18" charset="0"/>
              <a:cs typeface="Times New Roman" panose="02020603050405020304" pitchFamily="18" charset="0"/>
            </a:endParaRPr>
          </a:p>
          <a:p>
            <a:pPr marL="822960" lvl="1" indent="0">
              <a:buNone/>
            </a:pPr>
            <a:r>
              <a:rPr lang="en-US" sz="2200" b="1" dirty="0">
                <a:latin typeface="Times New Roman" panose="02020603050405020304" pitchFamily="18" charset="0"/>
                <a:cs typeface="Times New Roman" panose="02020603050405020304" pitchFamily="18" charset="0"/>
              </a:rPr>
              <a:t>Number of Points: </a:t>
            </a:r>
            <a:r>
              <a:rPr lang="en-US" sz="2200" dirty="0">
                <a:latin typeface="Times New Roman" panose="02020603050405020304" pitchFamily="18" charset="0"/>
                <a:cs typeface="Times New Roman" panose="02020603050405020304" pitchFamily="18" charset="0"/>
              </a:rPr>
              <a:t>50</a:t>
            </a:r>
            <a:endParaRPr lang="en-US" sz="2200" b="1" dirty="0">
              <a:latin typeface="Times New Roman" panose="02020603050405020304" pitchFamily="18" charset="0"/>
              <a:cs typeface="Times New Roman" panose="02020603050405020304" pitchFamily="18" charset="0"/>
            </a:endParaRPr>
          </a:p>
          <a:p>
            <a:pPr marL="822960" lvl="1" indent="0">
              <a:buNone/>
            </a:pPr>
            <a:r>
              <a:rPr lang="en-US" sz="2200" b="1" dirty="0">
                <a:latin typeface="Times New Roman" panose="02020603050405020304" pitchFamily="18" charset="0"/>
                <a:cs typeface="Times New Roman" panose="02020603050405020304" pitchFamily="18" charset="0"/>
              </a:rPr>
              <a:t>Number of Neurons: </a:t>
            </a:r>
            <a:r>
              <a:rPr lang="en-US" sz="2200" dirty="0">
                <a:latin typeface="Times New Roman" panose="02020603050405020304" pitchFamily="18" charset="0"/>
                <a:cs typeface="Times New Roman" panose="02020603050405020304" pitchFamily="18" charset="0"/>
              </a:rPr>
              <a:t>50</a:t>
            </a:r>
          </a:p>
          <a:p>
            <a:pPr marL="822960" lvl="1" indent="0">
              <a:buNone/>
            </a:pPr>
            <a:r>
              <a:rPr lang="en-US" sz="2200" b="1" dirty="0">
                <a:latin typeface="Times New Roman" panose="02020603050405020304" pitchFamily="18" charset="0"/>
                <a:cs typeface="Times New Roman" panose="02020603050405020304" pitchFamily="18" charset="0"/>
              </a:rPr>
              <a:t>Input Weights and Biased sampled from: </a:t>
            </a:r>
            <a:r>
              <a:rPr lang="en-US" sz="2200" dirty="0" err="1">
                <a:latin typeface="Times New Roman" panose="02020603050405020304" pitchFamily="18" charset="0"/>
                <a:cs typeface="Times New Roman" panose="02020603050405020304" pitchFamily="18" charset="0"/>
              </a:rPr>
              <a:t>unif</a:t>
            </a:r>
            <a:r>
              <a:rPr lang="en-US" sz="2200" dirty="0">
                <a:latin typeface="Times New Roman" panose="02020603050405020304" pitchFamily="18" charset="0"/>
                <a:cs typeface="Times New Roman" panose="02020603050405020304" pitchFamily="18" charset="0"/>
              </a:rPr>
              <a:t> [-10,10]</a:t>
            </a:r>
          </a:p>
          <a:p>
            <a:pPr marL="822960" lvl="1" indent="0">
              <a:buNone/>
            </a:pPr>
            <a:r>
              <a:rPr lang="en-US" sz="2200" b="1" dirty="0">
                <a:latin typeface="Times New Roman" panose="02020603050405020304" pitchFamily="18" charset="0"/>
                <a:cs typeface="Times New Roman" panose="02020603050405020304" pitchFamily="18" charset="0"/>
              </a:rPr>
              <a:t>Iterations to Convergence: </a:t>
            </a:r>
            <a:r>
              <a:rPr lang="en-US" sz="2200" dirty="0">
                <a:latin typeface="Times New Roman" panose="02020603050405020304" pitchFamily="18" charset="0"/>
                <a:cs typeface="Times New Roman" panose="02020603050405020304" pitchFamily="18" charset="0"/>
              </a:rPr>
              <a:t>4</a:t>
            </a:r>
            <a:endParaRPr lang="en-US" sz="2200" b="1" dirty="0">
              <a:latin typeface="Times New Roman" panose="02020603050405020304" pitchFamily="18" charset="0"/>
              <a:cs typeface="Times New Roman" panose="02020603050405020304" pitchFamily="18" charset="0"/>
            </a:endParaRPr>
          </a:p>
          <a:p>
            <a:pPr marL="822960" lvl="1" indent="0">
              <a:buNone/>
            </a:pPr>
            <a:r>
              <a:rPr lang="en-US" sz="2200" b="1" dirty="0">
                <a:latin typeface="Times New Roman" panose="02020603050405020304" pitchFamily="18" charset="0"/>
                <a:cs typeface="Times New Roman" panose="02020603050405020304" pitchFamily="18" charset="0"/>
              </a:rPr>
              <a:t>Computational Time: ~ </a:t>
            </a:r>
            <a:r>
              <a:rPr lang="en-US" sz="2200" dirty="0">
                <a:latin typeface="Times New Roman" panose="02020603050405020304" pitchFamily="18" charset="0"/>
                <a:cs typeface="Times New Roman" panose="02020603050405020304" pitchFamily="18" charset="0"/>
              </a:rPr>
              <a:t>0.8 [</a:t>
            </a:r>
            <a:r>
              <a:rPr lang="en-US" sz="2200" dirty="0" err="1">
                <a:latin typeface="Times New Roman" panose="02020603050405020304" pitchFamily="18" charset="0"/>
                <a:cs typeface="Times New Roman" panose="02020603050405020304" pitchFamily="18" charset="0"/>
              </a:rPr>
              <a:t>ms</a:t>
            </a:r>
            <a:r>
              <a:rPr lang="en-US" sz="220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p>
            <a:pPr marL="822960" lvl="1" indent="0">
              <a:buFont typeface="Helvetica"/>
              <a:buNone/>
            </a:pPr>
            <a:endParaRPr lang="en-US" sz="22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2200" b="1" dirty="0">
              <a:latin typeface="Times New Roman" panose="02020603050405020304" pitchFamily="18" charset="0"/>
              <a:cs typeface="Times New Roman" panose="02020603050405020304" pitchFamily="18" charset="0"/>
            </a:endParaRPr>
          </a:p>
          <a:p>
            <a:pPr marL="0" indent="0">
              <a:buFont typeface="Helvetica"/>
              <a:buNone/>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5958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D030C14-2E18-274A-9F4D-B3FE76E20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013" y="5748864"/>
            <a:ext cx="6923065" cy="1947112"/>
          </a:xfrm>
          <a:prstGeom prst="rect">
            <a:avLst/>
          </a:prstGeom>
        </p:spPr>
      </p:pic>
      <p:sp>
        <p:nvSpPr>
          <p:cNvPr id="15" name="TextBox 14">
            <a:extLst>
              <a:ext uri="{FF2B5EF4-FFF2-40B4-BE49-F238E27FC236}">
                <a16:creationId xmlns:a16="http://schemas.microsoft.com/office/drawing/2014/main" id="{FE152E32-E767-1945-9A16-6CE797A3594D}"/>
              </a:ext>
            </a:extLst>
          </p:cNvPr>
          <p:cNvSpPr txBox="1"/>
          <p:nvPr/>
        </p:nvSpPr>
        <p:spPr>
          <a:xfrm>
            <a:off x="10627812" y="6925869"/>
            <a:ext cx="531599" cy="42665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62500" lnSpcReduction="20000"/>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F0C3C"/>
              </a:solidFill>
              <a:effectLst/>
              <a:uFillTx/>
              <a:latin typeface="Times New Roman" panose="02020603050405020304" pitchFamily="18" charset="0"/>
              <a:cs typeface="Times New Roman" panose="02020603050405020304" pitchFamily="18" charset="0"/>
              <a:sym typeface="MiloOT-Xbold"/>
            </a:endParaRPr>
          </a:p>
        </p:txBody>
      </p:sp>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Results and Discussion: PDEs-P1</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0" y="2293623"/>
            <a:ext cx="8373978" cy="850901"/>
          </a:xfrm>
        </p:spPr>
        <p:txBody>
          <a:bodyPr>
            <a:normAutofit/>
          </a:body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Equation:</a:t>
            </a:r>
          </a:p>
          <a:p>
            <a:pPr marL="822960" lvl="1" indent="0">
              <a:buNone/>
            </a:pPr>
            <a:endParaRPr lang="en-US" sz="3400" b="1" dirty="0">
              <a:latin typeface="Times New Roman" panose="02020603050405020304" pitchFamily="18" charset="0"/>
              <a:cs typeface="Times New Roman" panose="02020603050405020304" pitchFamily="18" charset="0"/>
            </a:endParaRPr>
          </a:p>
          <a:p>
            <a:pPr marL="1645920" lvl="2" indent="0">
              <a:buNone/>
            </a:pPr>
            <a:endParaRPr lang="en-US" sz="3400" b="1" dirty="0">
              <a:latin typeface="Times New Roman" panose="02020603050405020304" pitchFamily="18" charset="0"/>
              <a:cs typeface="Times New Roman" panose="02020603050405020304" pitchFamily="18" charset="0"/>
            </a:endParaRPr>
          </a:p>
          <a:p>
            <a:pPr marL="0" indent="0">
              <a:buNone/>
            </a:pPr>
            <a:endParaRPr lang="en-US" sz="3400" dirty="0">
              <a:latin typeface="Times New Roman" panose="02020603050405020304" pitchFamily="18" charset="0"/>
              <a:cs typeface="Times New Roman" panose="02020603050405020304" pitchFamily="18" charset="0"/>
            </a:endParaRPr>
          </a:p>
        </p:txBody>
      </p:sp>
      <p:sp>
        <p:nvSpPr>
          <p:cNvPr id="6" name="Text Placeholder 2">
            <a:extLst>
              <a:ext uri="{FF2B5EF4-FFF2-40B4-BE49-F238E27FC236}">
                <a16:creationId xmlns:a16="http://schemas.microsoft.com/office/drawing/2014/main" id="{C0028850-582C-B341-8FA5-27CD9B52952F}"/>
              </a:ext>
            </a:extLst>
          </p:cNvPr>
          <p:cNvSpPr txBox="1">
            <a:spLocks/>
          </p:cNvSpPr>
          <p:nvPr/>
        </p:nvSpPr>
        <p:spPr>
          <a:xfrm>
            <a:off x="1" y="3371174"/>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Constraints: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11" name="Text Placeholder 2">
            <a:extLst>
              <a:ext uri="{FF2B5EF4-FFF2-40B4-BE49-F238E27FC236}">
                <a16:creationId xmlns:a16="http://schemas.microsoft.com/office/drawing/2014/main" id="{570FC926-0959-B346-9548-40EA7D1A2EC9}"/>
              </a:ext>
            </a:extLst>
          </p:cNvPr>
          <p:cNvSpPr txBox="1">
            <a:spLocks/>
          </p:cNvSpPr>
          <p:nvPr/>
        </p:nvSpPr>
        <p:spPr>
          <a:xfrm>
            <a:off x="-66521" y="5540756"/>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Exact Solution: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14" name="Text Placeholder 2">
            <a:extLst>
              <a:ext uri="{FF2B5EF4-FFF2-40B4-BE49-F238E27FC236}">
                <a16:creationId xmlns:a16="http://schemas.microsoft.com/office/drawing/2014/main" id="{ECE61B39-11A5-4C4F-83C7-F13C3F7584A0}"/>
              </a:ext>
            </a:extLst>
          </p:cNvPr>
          <p:cNvSpPr txBox="1">
            <a:spLocks/>
          </p:cNvSpPr>
          <p:nvPr/>
        </p:nvSpPr>
        <p:spPr>
          <a:xfrm>
            <a:off x="-66521" y="6911012"/>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CE: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21" name="Text Placeholder 2">
            <a:extLst>
              <a:ext uri="{FF2B5EF4-FFF2-40B4-BE49-F238E27FC236}">
                <a16:creationId xmlns:a16="http://schemas.microsoft.com/office/drawing/2014/main" id="{1E682ABC-ADED-AB4E-9DF4-0B5F06D44F03}"/>
              </a:ext>
            </a:extLst>
          </p:cNvPr>
          <p:cNvSpPr txBox="1">
            <a:spLocks/>
          </p:cNvSpPr>
          <p:nvPr/>
        </p:nvSpPr>
        <p:spPr>
          <a:xfrm>
            <a:off x="10369216" y="2218265"/>
            <a:ext cx="7742524" cy="5543647"/>
          </a:xfrm>
          <a:prstGeom prst="rect">
            <a:avLst/>
          </a:prstGeom>
          <a:ln w="38100">
            <a:solidFill>
              <a:srgbClr val="C00000"/>
            </a:solidFill>
          </a:ln>
          <a:extLst>
            <a:ext uri="{C572A759-6A51-4108-AA02-DFA0A04FC94B}">
              <ma14:wrappingTextBoxFlag xmlns:ma14="http://schemas.microsoft.com/office/mac/drawingml/2011/main" xmlns="" val="1"/>
            </a:ext>
          </a:extLst>
        </p:spPr>
        <p:txBody>
          <a:bodyPr>
            <a:no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buNone/>
            </a:pPr>
            <a:r>
              <a:rPr lang="en-US" sz="2200" b="1" dirty="0">
                <a:latin typeface="Times New Roman" panose="02020603050405020304" pitchFamily="18" charset="0"/>
                <a:cs typeface="Times New Roman" panose="02020603050405020304" pitchFamily="18" charset="0"/>
              </a:rPr>
              <a:t>Activation Function: </a:t>
            </a:r>
            <a:r>
              <a:rPr lang="en-US" sz="2200" dirty="0">
                <a:latin typeface="Times New Roman" panose="02020603050405020304" pitchFamily="18" charset="0"/>
                <a:cs typeface="Times New Roman" panose="02020603050405020304" pitchFamily="18" charset="0"/>
              </a:rPr>
              <a:t>Hyperbolic Tangent</a:t>
            </a:r>
            <a:endParaRPr lang="en-US" sz="2200" b="1" dirty="0">
              <a:latin typeface="Times New Roman" panose="02020603050405020304" pitchFamily="18" charset="0"/>
              <a:cs typeface="Times New Roman" panose="02020603050405020304" pitchFamily="18" charset="0"/>
            </a:endParaRPr>
          </a:p>
          <a:p>
            <a:pPr marL="822960" lvl="1" indent="0">
              <a:buNone/>
            </a:pPr>
            <a:r>
              <a:rPr lang="en-US" sz="2200" b="1" dirty="0">
                <a:latin typeface="Times New Roman" panose="02020603050405020304" pitchFamily="18" charset="0"/>
                <a:cs typeface="Times New Roman" panose="02020603050405020304" pitchFamily="18" charset="0"/>
              </a:rPr>
              <a:t>Number of Points per variable: </a:t>
            </a:r>
            <a:r>
              <a:rPr lang="en-US" sz="2200" dirty="0">
                <a:latin typeface="Times New Roman" panose="02020603050405020304" pitchFamily="18" charset="0"/>
                <a:cs typeface="Times New Roman" panose="02020603050405020304" pitchFamily="18" charset="0"/>
              </a:rPr>
              <a:t>30</a:t>
            </a:r>
            <a:endParaRPr lang="en-US" sz="2200" b="1" dirty="0">
              <a:latin typeface="Times New Roman" panose="02020603050405020304" pitchFamily="18" charset="0"/>
              <a:cs typeface="Times New Roman" panose="02020603050405020304" pitchFamily="18" charset="0"/>
            </a:endParaRPr>
          </a:p>
          <a:p>
            <a:pPr marL="822960" lvl="1" indent="0">
              <a:buNone/>
            </a:pPr>
            <a:r>
              <a:rPr lang="en-US" sz="2200" b="1" dirty="0">
                <a:latin typeface="Times New Roman" panose="02020603050405020304" pitchFamily="18" charset="0"/>
                <a:cs typeface="Times New Roman" panose="02020603050405020304" pitchFamily="18" charset="0"/>
              </a:rPr>
              <a:t>Number of Neurons: </a:t>
            </a:r>
            <a:r>
              <a:rPr lang="en-US" sz="2200" dirty="0">
                <a:latin typeface="Times New Roman" panose="02020603050405020304" pitchFamily="18" charset="0"/>
                <a:cs typeface="Times New Roman" panose="02020603050405020304" pitchFamily="18" charset="0"/>
              </a:rPr>
              <a:t>170</a:t>
            </a:r>
          </a:p>
          <a:p>
            <a:pPr marL="822960" lvl="1" indent="0">
              <a:buNone/>
            </a:pPr>
            <a:r>
              <a:rPr lang="en-US" sz="2200" b="1" dirty="0">
                <a:latin typeface="Times New Roman" panose="02020603050405020304" pitchFamily="18" charset="0"/>
                <a:cs typeface="Times New Roman" panose="02020603050405020304" pitchFamily="18" charset="0"/>
              </a:rPr>
              <a:t>Input Weights and Biased sampled from: </a:t>
            </a:r>
            <a:r>
              <a:rPr lang="en-US" sz="2200" dirty="0" err="1">
                <a:latin typeface="Times New Roman" panose="02020603050405020304" pitchFamily="18" charset="0"/>
                <a:cs typeface="Times New Roman" panose="02020603050405020304" pitchFamily="18" charset="0"/>
              </a:rPr>
              <a:t>unif</a:t>
            </a:r>
            <a:r>
              <a:rPr lang="en-US" sz="2200" dirty="0">
                <a:latin typeface="Times New Roman" panose="02020603050405020304" pitchFamily="18" charset="0"/>
                <a:cs typeface="Times New Roman" panose="02020603050405020304" pitchFamily="18" charset="0"/>
              </a:rPr>
              <a:t> [-1,1]</a:t>
            </a:r>
          </a:p>
          <a:p>
            <a:pPr marL="822960" lvl="1" indent="0">
              <a:buNone/>
            </a:pPr>
            <a:r>
              <a:rPr lang="en-US" sz="2200" b="1" dirty="0">
                <a:latin typeface="Times New Roman" panose="02020603050405020304" pitchFamily="18" charset="0"/>
                <a:cs typeface="Times New Roman" panose="02020603050405020304" pitchFamily="18" charset="0"/>
              </a:rPr>
              <a:t>Computational Time: ~ </a:t>
            </a:r>
            <a:r>
              <a:rPr lang="en-US" sz="2200" dirty="0">
                <a:latin typeface="Times New Roman" panose="02020603050405020304" pitchFamily="18" charset="0"/>
                <a:cs typeface="Times New Roman" panose="02020603050405020304" pitchFamily="18" charset="0"/>
              </a:rPr>
              <a:t>8.1 [</a:t>
            </a:r>
            <a:r>
              <a:rPr lang="en-US" sz="2200" dirty="0" err="1">
                <a:latin typeface="Times New Roman" panose="02020603050405020304" pitchFamily="18" charset="0"/>
                <a:cs typeface="Times New Roman" panose="02020603050405020304" pitchFamily="18" charset="0"/>
              </a:rPr>
              <a:t>ms</a:t>
            </a:r>
            <a:r>
              <a:rPr lang="en-US" sz="2200" dirty="0">
                <a:latin typeface="Times New Roman" panose="02020603050405020304" pitchFamily="18" charset="0"/>
                <a:cs typeface="Times New Roman" panose="02020603050405020304" pitchFamily="18" charset="0"/>
              </a:rPr>
              <a:t>]</a:t>
            </a:r>
          </a:p>
          <a:p>
            <a:pPr marL="822960" lvl="1" indent="0">
              <a:buNone/>
            </a:pPr>
            <a:r>
              <a:rPr lang="en-US" sz="2200" b="1" dirty="0">
                <a:latin typeface="Times New Roman" panose="02020603050405020304" pitchFamily="18" charset="0"/>
                <a:cs typeface="Times New Roman" panose="02020603050405020304" pitchFamily="18" charset="0"/>
              </a:rPr>
              <a:t>Average Training Error: </a:t>
            </a:r>
            <a:r>
              <a:rPr lang="en-US" sz="2200" dirty="0">
                <a:latin typeface="Times New Roman" panose="02020603050405020304" pitchFamily="18" charset="0"/>
                <a:cs typeface="Times New Roman" panose="02020603050405020304" pitchFamily="18" charset="0"/>
              </a:rPr>
              <a:t>~ 6.5e-14</a:t>
            </a:r>
          </a:p>
          <a:p>
            <a:pPr marL="822960" lvl="1" indent="0">
              <a:buNone/>
            </a:pPr>
            <a:r>
              <a:rPr lang="en-US" sz="2200" b="1" dirty="0">
                <a:latin typeface="Times New Roman" panose="02020603050405020304" pitchFamily="18" charset="0"/>
                <a:cs typeface="Times New Roman" panose="02020603050405020304" pitchFamily="18" charset="0"/>
              </a:rPr>
              <a:t>Average Test Error: </a:t>
            </a:r>
            <a:r>
              <a:rPr lang="en-US" sz="2200" dirty="0">
                <a:latin typeface="Times New Roman" panose="02020603050405020304" pitchFamily="18" charset="0"/>
                <a:cs typeface="Times New Roman" panose="02020603050405020304" pitchFamily="18" charset="0"/>
              </a:rPr>
              <a:t>~ 7.6e-14</a:t>
            </a:r>
          </a:p>
          <a:p>
            <a:pPr marL="822960" lvl="1" indent="0">
              <a:buNone/>
            </a:pPr>
            <a:endParaRPr lang="en-US" sz="2200" b="1" dirty="0">
              <a:latin typeface="Times New Roman" panose="02020603050405020304" pitchFamily="18" charset="0"/>
              <a:cs typeface="Times New Roman" panose="02020603050405020304" pitchFamily="18" charset="0"/>
            </a:endParaRPr>
          </a:p>
          <a:p>
            <a:pPr marL="822960" lvl="1" indent="0">
              <a:buFont typeface="Helvetica"/>
              <a:buNone/>
            </a:pPr>
            <a:endParaRPr lang="en-US" sz="22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2200" b="1" dirty="0">
              <a:latin typeface="Times New Roman" panose="02020603050405020304" pitchFamily="18" charset="0"/>
              <a:cs typeface="Times New Roman" panose="02020603050405020304" pitchFamily="18" charset="0"/>
            </a:endParaRPr>
          </a:p>
          <a:p>
            <a:pPr marL="0" indent="0">
              <a:buFont typeface="Helvetica"/>
              <a:buNone/>
            </a:pPr>
            <a:endParaRPr lang="en-US" sz="2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8036E3F-CF13-D748-B814-A3D1B0DF7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164" y="2316076"/>
            <a:ext cx="6629052" cy="569161"/>
          </a:xfrm>
          <a:prstGeom prst="rect">
            <a:avLst/>
          </a:prstGeom>
        </p:spPr>
      </p:pic>
      <p:pic>
        <p:nvPicPr>
          <p:cNvPr id="12" name="Picture 11">
            <a:extLst>
              <a:ext uri="{FF2B5EF4-FFF2-40B4-BE49-F238E27FC236}">
                <a16:creationId xmlns:a16="http://schemas.microsoft.com/office/drawing/2014/main" id="{8BFFE4D1-E3D0-0141-A376-A62CB0CED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774" y="3371174"/>
            <a:ext cx="3225812" cy="1947112"/>
          </a:xfrm>
          <a:prstGeom prst="rect">
            <a:avLst/>
          </a:prstGeom>
        </p:spPr>
      </p:pic>
      <p:pic>
        <p:nvPicPr>
          <p:cNvPr id="17" name="Picture 16">
            <a:extLst>
              <a:ext uri="{FF2B5EF4-FFF2-40B4-BE49-F238E27FC236}">
                <a16:creationId xmlns:a16="http://schemas.microsoft.com/office/drawing/2014/main" id="{1D2BBE9C-7553-DD45-B074-419237178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294" y="5681625"/>
            <a:ext cx="3642630" cy="569161"/>
          </a:xfrm>
          <a:prstGeom prst="rect">
            <a:avLst/>
          </a:prstGeom>
        </p:spPr>
      </p:pic>
      <p:pic>
        <p:nvPicPr>
          <p:cNvPr id="22" name="Picture 21">
            <a:extLst>
              <a:ext uri="{FF2B5EF4-FFF2-40B4-BE49-F238E27FC236}">
                <a16:creationId xmlns:a16="http://schemas.microsoft.com/office/drawing/2014/main" id="{0CE6EEC4-7C63-1046-AB1E-B7CC29734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062" y="7815698"/>
            <a:ext cx="12543255" cy="1372347"/>
          </a:xfrm>
          <a:prstGeom prst="rect">
            <a:avLst/>
          </a:prstGeom>
        </p:spPr>
      </p:pic>
      <p:sp>
        <p:nvSpPr>
          <p:cNvPr id="4" name="TextBox 3">
            <a:extLst>
              <a:ext uri="{FF2B5EF4-FFF2-40B4-BE49-F238E27FC236}">
                <a16:creationId xmlns:a16="http://schemas.microsoft.com/office/drawing/2014/main" id="{A894FD4B-2653-D04E-A2C8-17CDD040CF21}"/>
              </a:ext>
            </a:extLst>
          </p:cNvPr>
          <p:cNvSpPr txBox="1"/>
          <p:nvPr/>
        </p:nvSpPr>
        <p:spPr>
          <a:xfrm>
            <a:off x="10820356" y="6888592"/>
            <a:ext cx="597159" cy="4851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l" defTabSz="82296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F0C3C"/>
                </a:solidFill>
                <a:effectLst/>
                <a:uFillTx/>
                <a:latin typeface="Times New Roman" panose="02020603050405020304" pitchFamily="18" charset="0"/>
                <a:cs typeface="Times New Roman" panose="02020603050405020304" pitchFamily="18" charset="0"/>
                <a:sym typeface="MiloOT-Xbold"/>
              </a:rPr>
              <a:t>X-</a:t>
            </a:r>
          </a:p>
        </p:txBody>
      </p:sp>
    </p:spTree>
    <p:extLst>
      <p:ext uri="{BB962C8B-B14F-4D97-AF65-F5344CB8AC3E}">
        <p14:creationId xmlns:p14="http://schemas.microsoft.com/office/powerpoint/2010/main" val="13793918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Results and Discussion: PDEs-P2</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6"/>
            <a:ext cx="8373978" cy="850901"/>
          </a:xfrm>
        </p:spPr>
        <p:txBody>
          <a:bodyPr>
            <a:normAutofit fontScale="85000" lnSpcReduction="10000"/>
          </a:bodyPr>
          <a:lstStyle/>
          <a:p>
            <a:pPr lvl="1">
              <a:buFont typeface="Arial" panose="020B0604020202020204" pitchFamily="34" charset="0"/>
              <a:buChar char="•"/>
            </a:pPr>
            <a:r>
              <a:rPr lang="en-US" sz="4000" b="1" dirty="0">
                <a:latin typeface="Times New Roman" panose="02020603050405020304" pitchFamily="18" charset="0"/>
                <a:cs typeface="Times New Roman" panose="02020603050405020304" pitchFamily="18" charset="0"/>
              </a:rPr>
              <a:t>Equation (2D time dep. Heat Eq.):</a:t>
            </a:r>
          </a:p>
          <a:p>
            <a:pPr marL="822960" lvl="1" indent="0">
              <a:buNone/>
            </a:pPr>
            <a:endParaRPr lang="en-US" sz="3000" b="1" dirty="0">
              <a:latin typeface="Times New Roman" panose="02020603050405020304" pitchFamily="18" charset="0"/>
              <a:cs typeface="Times New Roman" panose="02020603050405020304" pitchFamily="18" charset="0"/>
            </a:endParaRPr>
          </a:p>
          <a:p>
            <a:pPr marL="1645920" lvl="2" indent="0">
              <a:buNone/>
            </a:pPr>
            <a:endParaRPr lang="en-US" sz="3000" b="1" dirty="0">
              <a:latin typeface="Times New Roman" panose="02020603050405020304" pitchFamily="18" charset="0"/>
              <a:cs typeface="Times New Roman" panose="02020603050405020304"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p:txBody>
      </p:sp>
      <p:sp>
        <p:nvSpPr>
          <p:cNvPr id="6" name="Text Placeholder 2">
            <a:extLst>
              <a:ext uri="{FF2B5EF4-FFF2-40B4-BE49-F238E27FC236}">
                <a16:creationId xmlns:a16="http://schemas.microsoft.com/office/drawing/2014/main" id="{C0028850-582C-B341-8FA5-27CD9B52952F}"/>
              </a:ext>
            </a:extLst>
          </p:cNvPr>
          <p:cNvSpPr txBox="1">
            <a:spLocks/>
          </p:cNvSpPr>
          <p:nvPr/>
        </p:nvSpPr>
        <p:spPr>
          <a:xfrm>
            <a:off x="0" y="3520723"/>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Constraints: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11" name="Text Placeholder 2">
            <a:extLst>
              <a:ext uri="{FF2B5EF4-FFF2-40B4-BE49-F238E27FC236}">
                <a16:creationId xmlns:a16="http://schemas.microsoft.com/office/drawing/2014/main" id="{570FC926-0959-B346-9548-40EA7D1A2EC9}"/>
              </a:ext>
            </a:extLst>
          </p:cNvPr>
          <p:cNvSpPr txBox="1">
            <a:spLocks/>
          </p:cNvSpPr>
          <p:nvPr/>
        </p:nvSpPr>
        <p:spPr>
          <a:xfrm>
            <a:off x="17760" y="6084675"/>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Exact Solution: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14" name="Text Placeholder 2">
            <a:extLst>
              <a:ext uri="{FF2B5EF4-FFF2-40B4-BE49-F238E27FC236}">
                <a16:creationId xmlns:a16="http://schemas.microsoft.com/office/drawing/2014/main" id="{ECE61B39-11A5-4C4F-83C7-F13C3F7584A0}"/>
              </a:ext>
            </a:extLst>
          </p:cNvPr>
          <p:cNvSpPr txBox="1">
            <a:spLocks/>
          </p:cNvSpPr>
          <p:nvPr/>
        </p:nvSpPr>
        <p:spPr>
          <a:xfrm>
            <a:off x="0" y="7499967"/>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CE: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21" name="Text Placeholder 2">
            <a:extLst>
              <a:ext uri="{FF2B5EF4-FFF2-40B4-BE49-F238E27FC236}">
                <a16:creationId xmlns:a16="http://schemas.microsoft.com/office/drawing/2014/main" id="{1E682ABC-ADED-AB4E-9DF4-0B5F06D44F03}"/>
              </a:ext>
            </a:extLst>
          </p:cNvPr>
          <p:cNvSpPr txBox="1">
            <a:spLocks/>
          </p:cNvSpPr>
          <p:nvPr/>
        </p:nvSpPr>
        <p:spPr>
          <a:xfrm>
            <a:off x="10880339" y="2219623"/>
            <a:ext cx="7217551" cy="4197219"/>
          </a:xfrm>
          <a:prstGeom prst="rect">
            <a:avLst/>
          </a:prstGeom>
          <a:ln w="38100">
            <a:solidFill>
              <a:srgbClr val="C00000"/>
            </a:solidFill>
          </a:ln>
          <a:extLst>
            <a:ext uri="{C572A759-6A51-4108-AA02-DFA0A04FC94B}">
              <ma14:wrappingTextBoxFlag xmlns:ma14="http://schemas.microsoft.com/office/mac/drawingml/2011/main" xmlns="" val="1"/>
            </a:ext>
          </a:extLst>
        </p:spPr>
        <p:txBody>
          <a:bodyPr>
            <a:normAutofit fontScale="55000" lnSpcReduction="2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buNone/>
            </a:pPr>
            <a:r>
              <a:rPr lang="en-US" sz="4000" b="1" dirty="0">
                <a:latin typeface="Times New Roman" panose="02020603050405020304" pitchFamily="18" charset="0"/>
                <a:cs typeface="Times New Roman" panose="02020603050405020304" pitchFamily="18" charset="0"/>
              </a:rPr>
              <a:t>Activation Function: </a:t>
            </a:r>
            <a:r>
              <a:rPr lang="en-US" sz="4000" dirty="0">
                <a:latin typeface="Times New Roman" panose="02020603050405020304" pitchFamily="18" charset="0"/>
                <a:cs typeface="Times New Roman" panose="02020603050405020304" pitchFamily="18" charset="0"/>
              </a:rPr>
              <a:t>Hyperbolic Tangent</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Number of Points per variable: </a:t>
            </a:r>
            <a:r>
              <a:rPr lang="en-US" sz="4000" dirty="0">
                <a:latin typeface="Times New Roman" panose="02020603050405020304" pitchFamily="18" charset="0"/>
                <a:cs typeface="Times New Roman" panose="02020603050405020304" pitchFamily="18" charset="0"/>
              </a:rPr>
              <a:t>13</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Number of Neurons: </a:t>
            </a:r>
            <a:r>
              <a:rPr lang="en-US" sz="4000" dirty="0">
                <a:latin typeface="Times New Roman" panose="02020603050405020304" pitchFamily="18" charset="0"/>
                <a:cs typeface="Times New Roman" panose="02020603050405020304" pitchFamily="18" charset="0"/>
              </a:rPr>
              <a:t>400</a:t>
            </a:r>
          </a:p>
          <a:p>
            <a:pPr marL="822960" lvl="1" indent="0">
              <a:buNone/>
            </a:pPr>
            <a:r>
              <a:rPr lang="en-US" sz="4000" b="1" dirty="0">
                <a:latin typeface="Times New Roman" panose="02020603050405020304" pitchFamily="18" charset="0"/>
                <a:cs typeface="Times New Roman" panose="02020603050405020304" pitchFamily="18" charset="0"/>
              </a:rPr>
              <a:t>Input Weights and Biased sampled from: </a:t>
            </a:r>
            <a:r>
              <a:rPr lang="en-US" sz="4000" dirty="0" err="1">
                <a:latin typeface="Times New Roman" panose="02020603050405020304" pitchFamily="18" charset="0"/>
                <a:cs typeface="Times New Roman" panose="02020603050405020304" pitchFamily="18" charset="0"/>
              </a:rPr>
              <a:t>unif</a:t>
            </a:r>
            <a:r>
              <a:rPr lang="en-US" sz="4000" dirty="0">
                <a:latin typeface="Times New Roman" panose="02020603050405020304" pitchFamily="18" charset="0"/>
                <a:cs typeface="Times New Roman" panose="02020603050405020304" pitchFamily="18" charset="0"/>
              </a:rPr>
              <a:t> [-1,1]</a:t>
            </a:r>
          </a:p>
          <a:p>
            <a:pPr marL="822960" lvl="1" indent="0">
              <a:buNone/>
            </a:pPr>
            <a:r>
              <a:rPr lang="en-US" sz="4000" b="1" dirty="0">
                <a:latin typeface="Times New Roman" panose="02020603050405020304" pitchFamily="18" charset="0"/>
                <a:cs typeface="Times New Roman" panose="02020603050405020304" pitchFamily="18" charset="0"/>
              </a:rPr>
              <a:t>Computational Time: ~ </a:t>
            </a:r>
            <a:r>
              <a:rPr lang="en-US" sz="4000" dirty="0">
                <a:latin typeface="Times New Roman" panose="02020603050405020304" pitchFamily="18" charset="0"/>
                <a:cs typeface="Times New Roman" panose="02020603050405020304" pitchFamily="18" charset="0"/>
              </a:rPr>
              <a:t>55 [</a:t>
            </a:r>
            <a:r>
              <a:rPr lang="en-US" sz="4000" dirty="0" err="1">
                <a:latin typeface="Times New Roman" panose="02020603050405020304" pitchFamily="18" charset="0"/>
                <a:cs typeface="Times New Roman" panose="02020603050405020304" pitchFamily="18" charset="0"/>
              </a:rPr>
              <a:t>ms</a:t>
            </a:r>
            <a:r>
              <a:rPr lang="en-US" sz="4000" dirty="0">
                <a:latin typeface="Times New Roman" panose="02020603050405020304" pitchFamily="18" charset="0"/>
                <a:cs typeface="Times New Roman" panose="02020603050405020304" pitchFamily="18" charset="0"/>
              </a:rPr>
              <a:t>]</a:t>
            </a:r>
          </a:p>
          <a:p>
            <a:pPr marL="822960" lvl="1" indent="0">
              <a:buNone/>
            </a:pPr>
            <a:r>
              <a:rPr lang="en-US" sz="4000" b="1" dirty="0">
                <a:latin typeface="Times New Roman" panose="02020603050405020304" pitchFamily="18" charset="0"/>
                <a:cs typeface="Times New Roman" panose="02020603050405020304" pitchFamily="18" charset="0"/>
              </a:rPr>
              <a:t>Average Training Error: ~ </a:t>
            </a:r>
            <a:r>
              <a:rPr lang="en-US" sz="4000" dirty="0">
                <a:latin typeface="Times New Roman" panose="02020603050405020304" pitchFamily="18" charset="0"/>
                <a:cs typeface="Times New Roman" panose="02020603050405020304" pitchFamily="18" charset="0"/>
              </a:rPr>
              <a:t>2e-5</a:t>
            </a:r>
          </a:p>
          <a:p>
            <a:pPr marL="822960" lvl="1" indent="0">
              <a:buNone/>
            </a:pPr>
            <a:r>
              <a:rPr lang="en-US" sz="4000" b="1" dirty="0">
                <a:latin typeface="Times New Roman" panose="02020603050405020304" pitchFamily="18" charset="0"/>
                <a:cs typeface="Times New Roman" panose="02020603050405020304" pitchFamily="18" charset="0"/>
              </a:rPr>
              <a:t>Max Training Error: ~ </a:t>
            </a:r>
            <a:r>
              <a:rPr lang="en-US" sz="4000" dirty="0">
                <a:latin typeface="Times New Roman" panose="02020603050405020304" pitchFamily="18" charset="0"/>
                <a:cs typeface="Times New Roman" panose="02020603050405020304" pitchFamily="18" charset="0"/>
              </a:rPr>
              <a:t>4e-4</a:t>
            </a:r>
          </a:p>
          <a:p>
            <a:pPr marL="822960" lvl="1" indent="0">
              <a:buNone/>
            </a:pPr>
            <a:r>
              <a:rPr lang="en-US" sz="4000" b="1" dirty="0">
                <a:latin typeface="Times New Roman" panose="02020603050405020304" pitchFamily="18" charset="0"/>
                <a:cs typeface="Times New Roman" panose="02020603050405020304" pitchFamily="18" charset="0"/>
              </a:rPr>
              <a:t>Average Test Error: ~ </a:t>
            </a:r>
            <a:r>
              <a:rPr lang="en-US" sz="4000" dirty="0">
                <a:latin typeface="Times New Roman" panose="02020603050405020304" pitchFamily="18" charset="0"/>
                <a:cs typeface="Times New Roman" panose="02020603050405020304" pitchFamily="18" charset="0"/>
              </a:rPr>
              <a:t>2e-5</a:t>
            </a:r>
          </a:p>
          <a:p>
            <a:pPr marL="822960" lvl="1" indent="0">
              <a:buNone/>
            </a:pPr>
            <a:r>
              <a:rPr lang="en-US" sz="4000" b="1" dirty="0">
                <a:latin typeface="Times New Roman" panose="02020603050405020304" pitchFamily="18" charset="0"/>
                <a:cs typeface="Times New Roman" panose="02020603050405020304" pitchFamily="18" charset="0"/>
              </a:rPr>
              <a:t>Max Test Error: ~ </a:t>
            </a:r>
            <a:r>
              <a:rPr lang="en-US" sz="4000" dirty="0">
                <a:latin typeface="Times New Roman" panose="02020603050405020304" pitchFamily="18" charset="0"/>
                <a:cs typeface="Times New Roman" panose="02020603050405020304" pitchFamily="18" charset="0"/>
              </a:rPr>
              <a:t>4e-4</a:t>
            </a:r>
            <a:endParaRPr lang="en-US" sz="4000" b="1" dirty="0">
              <a:latin typeface="Times New Roman" panose="02020603050405020304" pitchFamily="18" charset="0"/>
              <a:cs typeface="Times New Roman" panose="02020603050405020304" pitchFamily="18" charset="0"/>
            </a:endParaRPr>
          </a:p>
          <a:p>
            <a:pPr marL="822960" lvl="1" indent="0">
              <a:buFont typeface="Helvetica"/>
              <a:buNone/>
            </a:pPr>
            <a:endParaRPr lang="en-US" sz="30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000" b="1" dirty="0">
              <a:latin typeface="Times New Roman" panose="02020603050405020304" pitchFamily="18" charset="0"/>
              <a:cs typeface="Times New Roman" panose="02020603050405020304" pitchFamily="18" charset="0"/>
            </a:endParaRPr>
          </a:p>
          <a:p>
            <a:pPr marL="0" indent="0">
              <a:buFont typeface="Helvetica"/>
              <a:buNone/>
            </a:pPr>
            <a:endParaRPr lang="en-US" sz="3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DC3FDE7-2D71-5E46-BD88-75414D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771" y="2873525"/>
            <a:ext cx="5712387" cy="718324"/>
          </a:xfrm>
          <a:prstGeom prst="rect">
            <a:avLst/>
          </a:prstGeom>
        </p:spPr>
      </p:pic>
      <p:pic>
        <p:nvPicPr>
          <p:cNvPr id="9" name="Picture 8">
            <a:extLst>
              <a:ext uri="{FF2B5EF4-FFF2-40B4-BE49-F238E27FC236}">
                <a16:creationId xmlns:a16="http://schemas.microsoft.com/office/drawing/2014/main" id="{E7142BD6-AEFB-1F46-ACE3-A8C4A5D51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824" y="3619356"/>
            <a:ext cx="3806415" cy="2263274"/>
          </a:xfrm>
          <a:prstGeom prst="rect">
            <a:avLst/>
          </a:prstGeom>
        </p:spPr>
      </p:pic>
      <p:pic>
        <p:nvPicPr>
          <p:cNvPr id="13" name="Picture 12">
            <a:extLst>
              <a:ext uri="{FF2B5EF4-FFF2-40B4-BE49-F238E27FC236}">
                <a16:creationId xmlns:a16="http://schemas.microsoft.com/office/drawing/2014/main" id="{C8FD9660-3544-2740-B047-91FCB4529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441" y="5690742"/>
            <a:ext cx="5141280" cy="1139419"/>
          </a:xfrm>
          <a:prstGeom prst="rect">
            <a:avLst/>
          </a:prstGeom>
        </p:spPr>
      </p:pic>
      <p:sp>
        <p:nvSpPr>
          <p:cNvPr id="19" name="Text Placeholder 2">
            <a:extLst>
              <a:ext uri="{FF2B5EF4-FFF2-40B4-BE49-F238E27FC236}">
                <a16:creationId xmlns:a16="http://schemas.microsoft.com/office/drawing/2014/main" id="{2980DC9E-CAC6-6743-BB47-50685F080C87}"/>
              </a:ext>
            </a:extLst>
          </p:cNvPr>
          <p:cNvSpPr txBox="1">
            <a:spLocks/>
          </p:cNvSpPr>
          <p:nvPr/>
        </p:nvSpPr>
        <p:spPr>
          <a:xfrm>
            <a:off x="3250458" y="6865409"/>
            <a:ext cx="5141280" cy="332108"/>
          </a:xfrm>
          <a:prstGeom prst="rect">
            <a:avLst/>
          </a:prstGeom>
          <a:extLst>
            <a:ext uri="{C572A759-6A51-4108-AA02-DFA0A04FC94B}">
              <ma14:wrappingTextBoxFlag xmlns:ma14="http://schemas.microsoft.com/office/mac/drawingml/2011/main" xmlns="" val="1"/>
            </a:ext>
          </a:extLst>
        </p:spPr>
        <p:txBody>
          <a:bodyPr>
            <a:normAutofit fontScale="92500" lnSpcReduction="2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lgn="ctr">
              <a:buNone/>
            </a:pPr>
            <a:r>
              <a:rPr lang="en-US" sz="2000" dirty="0">
                <a:latin typeface="Times New Roman" panose="02020603050405020304" pitchFamily="18" charset="0"/>
                <a:cs typeface="Times New Roman" panose="02020603050405020304" pitchFamily="18" charset="0"/>
              </a:rPr>
              <a:t>Where </a:t>
            </a:r>
            <a:r>
              <a:rPr lang="en-US" sz="2000" i="1" dirty="0">
                <a:latin typeface="Times New Roman" panose="02020603050405020304" pitchFamily="18" charset="0"/>
                <a:cs typeface="Times New Roman" panose="02020603050405020304" pitchFamily="18" charset="0"/>
              </a:rPr>
              <a:t>L</a:t>
            </a:r>
            <a:r>
              <a:rPr lang="en-US" sz="2000" dirty="0">
                <a:latin typeface="Times New Roman" panose="02020603050405020304" pitchFamily="18" charset="0"/>
                <a:cs typeface="Times New Roman" panose="02020603050405020304" pitchFamily="18" charset="0"/>
              </a:rPr>
              <a:t>=2, </a:t>
            </a:r>
            <a:r>
              <a:rPr lang="en-US" sz="2000" i="1" dirty="0">
                <a:latin typeface="Times New Roman" panose="02020603050405020304" pitchFamily="18" charset="0"/>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=1, and </a:t>
            </a:r>
            <a:r>
              <a:rPr lang="en-US" sz="2000" i="1" dirty="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=1</a:t>
            </a:r>
          </a:p>
          <a:p>
            <a:pPr marL="822960" lvl="1" indent="0">
              <a:buFont typeface="Helvetica"/>
              <a:buNone/>
            </a:pPr>
            <a:endParaRPr lang="en-US" sz="2000" dirty="0">
              <a:latin typeface="Times New Roman" panose="02020603050405020304" pitchFamily="18" charset="0"/>
              <a:cs typeface="Times New Roman" panose="02020603050405020304" pitchFamily="18" charset="0"/>
            </a:endParaRPr>
          </a:p>
          <a:p>
            <a:pPr marL="1645920" lvl="2" indent="0">
              <a:buFont typeface="Helvetica"/>
              <a:buNone/>
            </a:pPr>
            <a:endParaRPr lang="en-US" sz="2000" dirty="0">
              <a:latin typeface="Times New Roman" panose="02020603050405020304" pitchFamily="18" charset="0"/>
              <a:cs typeface="Times New Roman" panose="02020603050405020304" pitchFamily="18" charset="0"/>
            </a:endParaRPr>
          </a:p>
          <a:p>
            <a:pPr marL="0" indent="0">
              <a:buFont typeface="Helvetica"/>
              <a:buNone/>
            </a:pPr>
            <a:endParaRPr lang="en-US" sz="20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013F81E-A968-764A-808C-B392896C8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5953" y="7222086"/>
            <a:ext cx="11428572" cy="3045941"/>
          </a:xfrm>
          <a:prstGeom prst="rect">
            <a:avLst/>
          </a:prstGeom>
        </p:spPr>
      </p:pic>
    </p:spTree>
    <p:extLst>
      <p:ext uri="{BB962C8B-B14F-4D97-AF65-F5344CB8AC3E}">
        <p14:creationId xmlns:p14="http://schemas.microsoft.com/office/powerpoint/2010/main" val="11290097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Results and Discussion: PDEs-P3</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6"/>
            <a:ext cx="8373978" cy="850901"/>
          </a:xfrm>
        </p:spPr>
        <p:txBody>
          <a:bodyPr>
            <a:normAutofit/>
          </a:body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Equation (3D time dep. non-linear):</a:t>
            </a:r>
          </a:p>
          <a:p>
            <a:pPr marL="822960" lvl="1" indent="0">
              <a:buNone/>
            </a:pPr>
            <a:endParaRPr lang="en-US" sz="3400" b="1" dirty="0">
              <a:latin typeface="Times New Roman" panose="02020603050405020304" pitchFamily="18" charset="0"/>
              <a:cs typeface="Times New Roman" panose="02020603050405020304" pitchFamily="18" charset="0"/>
            </a:endParaRPr>
          </a:p>
          <a:p>
            <a:pPr marL="1645920" lvl="2" indent="0">
              <a:buNone/>
            </a:pPr>
            <a:endParaRPr lang="en-US" sz="3400" b="1" dirty="0">
              <a:latin typeface="Times New Roman" panose="02020603050405020304" pitchFamily="18" charset="0"/>
              <a:cs typeface="Times New Roman" panose="02020603050405020304" pitchFamily="18" charset="0"/>
            </a:endParaRPr>
          </a:p>
          <a:p>
            <a:pPr marL="0" indent="0">
              <a:buNone/>
            </a:pPr>
            <a:endParaRPr lang="en-US" sz="3400" dirty="0">
              <a:latin typeface="Times New Roman" panose="02020603050405020304" pitchFamily="18" charset="0"/>
              <a:cs typeface="Times New Roman" panose="02020603050405020304" pitchFamily="18" charset="0"/>
            </a:endParaRPr>
          </a:p>
        </p:txBody>
      </p:sp>
      <p:sp>
        <p:nvSpPr>
          <p:cNvPr id="6" name="Text Placeholder 2">
            <a:extLst>
              <a:ext uri="{FF2B5EF4-FFF2-40B4-BE49-F238E27FC236}">
                <a16:creationId xmlns:a16="http://schemas.microsoft.com/office/drawing/2014/main" id="{C0028850-582C-B341-8FA5-27CD9B52952F}"/>
              </a:ext>
            </a:extLst>
          </p:cNvPr>
          <p:cNvSpPr txBox="1">
            <a:spLocks/>
          </p:cNvSpPr>
          <p:nvPr/>
        </p:nvSpPr>
        <p:spPr>
          <a:xfrm>
            <a:off x="0" y="5181838"/>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Constraints: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11" name="Text Placeholder 2">
            <a:extLst>
              <a:ext uri="{FF2B5EF4-FFF2-40B4-BE49-F238E27FC236}">
                <a16:creationId xmlns:a16="http://schemas.microsoft.com/office/drawing/2014/main" id="{570FC926-0959-B346-9548-40EA7D1A2EC9}"/>
              </a:ext>
            </a:extLst>
          </p:cNvPr>
          <p:cNvSpPr txBox="1">
            <a:spLocks/>
          </p:cNvSpPr>
          <p:nvPr/>
        </p:nvSpPr>
        <p:spPr>
          <a:xfrm>
            <a:off x="-66521" y="7303827"/>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Exact Solution: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14" name="Text Placeholder 2">
            <a:extLst>
              <a:ext uri="{FF2B5EF4-FFF2-40B4-BE49-F238E27FC236}">
                <a16:creationId xmlns:a16="http://schemas.microsoft.com/office/drawing/2014/main" id="{ECE61B39-11A5-4C4F-83C7-F13C3F7584A0}"/>
              </a:ext>
            </a:extLst>
          </p:cNvPr>
          <p:cNvSpPr txBox="1">
            <a:spLocks/>
          </p:cNvSpPr>
          <p:nvPr/>
        </p:nvSpPr>
        <p:spPr>
          <a:xfrm>
            <a:off x="-66521" y="8080176"/>
            <a:ext cx="8373978"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1">
              <a:buFont typeface="Arial" panose="020B0604020202020204" pitchFamily="34" charset="0"/>
              <a:buChar char="•"/>
            </a:pPr>
            <a:r>
              <a:rPr lang="en-US" sz="3400" b="1" dirty="0">
                <a:latin typeface="Times New Roman" panose="02020603050405020304" pitchFamily="18" charset="0"/>
                <a:cs typeface="Times New Roman" panose="02020603050405020304" pitchFamily="18" charset="0"/>
              </a:rPr>
              <a:t>CE: </a:t>
            </a:r>
          </a:p>
          <a:p>
            <a:pPr marL="822960" lvl="1" indent="0">
              <a:buFont typeface="Helvetica"/>
              <a:buNone/>
            </a:pPr>
            <a:endParaRPr lang="en-US" sz="34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400" b="1" dirty="0">
              <a:latin typeface="Times New Roman" panose="02020603050405020304" pitchFamily="18" charset="0"/>
              <a:cs typeface="Times New Roman" panose="02020603050405020304" pitchFamily="18" charset="0"/>
            </a:endParaRPr>
          </a:p>
          <a:p>
            <a:pPr marL="0" indent="0">
              <a:buFont typeface="Helvetica"/>
              <a:buNone/>
            </a:pPr>
            <a:endParaRPr lang="en-US" sz="3400" dirty="0">
              <a:latin typeface="Times New Roman" panose="02020603050405020304" pitchFamily="18" charset="0"/>
              <a:cs typeface="Times New Roman" panose="02020603050405020304" pitchFamily="18" charset="0"/>
            </a:endParaRPr>
          </a:p>
        </p:txBody>
      </p:sp>
      <p:sp>
        <p:nvSpPr>
          <p:cNvPr id="21" name="Text Placeholder 2">
            <a:extLst>
              <a:ext uri="{FF2B5EF4-FFF2-40B4-BE49-F238E27FC236}">
                <a16:creationId xmlns:a16="http://schemas.microsoft.com/office/drawing/2014/main" id="{1E682ABC-ADED-AB4E-9DF4-0B5F06D44F03}"/>
              </a:ext>
            </a:extLst>
          </p:cNvPr>
          <p:cNvSpPr txBox="1">
            <a:spLocks/>
          </p:cNvSpPr>
          <p:nvPr/>
        </p:nvSpPr>
        <p:spPr>
          <a:xfrm>
            <a:off x="10739614" y="2233569"/>
            <a:ext cx="7372126" cy="4776093"/>
          </a:xfrm>
          <a:prstGeom prst="rect">
            <a:avLst/>
          </a:prstGeom>
          <a:ln w="38100">
            <a:solidFill>
              <a:srgbClr val="C00000"/>
            </a:solidFill>
          </a:ln>
          <a:extLst>
            <a:ext uri="{C572A759-6A51-4108-AA02-DFA0A04FC94B}">
              <ma14:wrappingTextBoxFlag xmlns:ma14="http://schemas.microsoft.com/office/mac/drawingml/2011/main" xmlns="" val="1"/>
            </a:ext>
          </a:extLst>
        </p:spPr>
        <p:txBody>
          <a:bodyPr>
            <a:normAutofit fontScale="55000" lnSpcReduction="2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buNone/>
            </a:pPr>
            <a:r>
              <a:rPr lang="en-US" sz="4000" b="1" dirty="0">
                <a:latin typeface="Times New Roman" panose="02020603050405020304" pitchFamily="18" charset="0"/>
                <a:cs typeface="Times New Roman" panose="02020603050405020304" pitchFamily="18" charset="0"/>
              </a:rPr>
              <a:t>Activation Function: </a:t>
            </a:r>
            <a:r>
              <a:rPr lang="en-US" sz="4000" dirty="0">
                <a:latin typeface="Times New Roman" panose="02020603050405020304" pitchFamily="18" charset="0"/>
                <a:cs typeface="Times New Roman" panose="02020603050405020304" pitchFamily="18" charset="0"/>
              </a:rPr>
              <a:t>Hyperbolic Tangent</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Number of Points per variable: </a:t>
            </a:r>
            <a:r>
              <a:rPr lang="en-US" sz="4000" dirty="0">
                <a:latin typeface="Times New Roman" panose="02020603050405020304" pitchFamily="18" charset="0"/>
                <a:cs typeface="Times New Roman" panose="02020603050405020304" pitchFamily="18" charset="0"/>
              </a:rPr>
              <a:t>5</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Number of Neurons: </a:t>
            </a:r>
            <a:r>
              <a:rPr lang="en-US" sz="4000" dirty="0">
                <a:latin typeface="Times New Roman" panose="02020603050405020304" pitchFamily="18" charset="0"/>
                <a:cs typeface="Times New Roman" panose="02020603050405020304" pitchFamily="18" charset="0"/>
              </a:rPr>
              <a:t>340</a:t>
            </a:r>
          </a:p>
          <a:p>
            <a:pPr marL="822960" lvl="1" indent="0">
              <a:buNone/>
            </a:pPr>
            <a:r>
              <a:rPr lang="en-US" sz="4000" b="1" dirty="0">
                <a:latin typeface="Times New Roman" panose="02020603050405020304" pitchFamily="18" charset="0"/>
                <a:cs typeface="Times New Roman" panose="02020603050405020304" pitchFamily="18" charset="0"/>
              </a:rPr>
              <a:t>Input Weights and Biased sampled from:   </a:t>
            </a:r>
            <a:r>
              <a:rPr lang="en-US" sz="4000" dirty="0" err="1">
                <a:latin typeface="Times New Roman" panose="02020603050405020304" pitchFamily="18" charset="0"/>
                <a:cs typeface="Times New Roman" panose="02020603050405020304" pitchFamily="18" charset="0"/>
              </a:rPr>
              <a:t>unif</a:t>
            </a:r>
            <a:r>
              <a:rPr lang="en-US" sz="4000" dirty="0">
                <a:latin typeface="Times New Roman" panose="02020603050405020304" pitchFamily="18" charset="0"/>
                <a:cs typeface="Times New Roman" panose="02020603050405020304" pitchFamily="18" charset="0"/>
              </a:rPr>
              <a:t> [-1,1]</a:t>
            </a:r>
          </a:p>
          <a:p>
            <a:pPr marL="822960" lvl="1" indent="0">
              <a:buNone/>
            </a:pPr>
            <a:r>
              <a:rPr lang="en-US" sz="4000" b="1" dirty="0">
                <a:latin typeface="Times New Roman" panose="02020603050405020304" pitchFamily="18" charset="0"/>
                <a:cs typeface="Times New Roman" panose="02020603050405020304" pitchFamily="18" charset="0"/>
              </a:rPr>
              <a:t>Iterations to Convergence: </a:t>
            </a:r>
            <a:r>
              <a:rPr lang="en-US" sz="4000" dirty="0">
                <a:latin typeface="Times New Roman" panose="02020603050405020304" pitchFamily="18" charset="0"/>
                <a:cs typeface="Times New Roman" panose="02020603050405020304" pitchFamily="18" charset="0"/>
              </a:rPr>
              <a:t>10</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Computational Time: ~ </a:t>
            </a:r>
            <a:r>
              <a:rPr lang="en-US" sz="4000" dirty="0">
                <a:latin typeface="Times New Roman" panose="02020603050405020304" pitchFamily="18" charset="0"/>
                <a:cs typeface="Times New Roman" panose="02020603050405020304" pitchFamily="18" charset="0"/>
              </a:rPr>
              <a:t>0.23 [s]</a:t>
            </a:r>
          </a:p>
          <a:p>
            <a:pPr marL="822960" lvl="1" indent="0">
              <a:buNone/>
            </a:pPr>
            <a:r>
              <a:rPr lang="en-US" sz="4000" b="1" dirty="0">
                <a:latin typeface="Times New Roman" panose="02020603050405020304" pitchFamily="18" charset="0"/>
                <a:cs typeface="Times New Roman" panose="02020603050405020304" pitchFamily="18" charset="0"/>
              </a:rPr>
              <a:t>Average Training Error: ~ </a:t>
            </a:r>
            <a:r>
              <a:rPr lang="en-US" sz="4000" dirty="0">
                <a:latin typeface="Times New Roman" panose="02020603050405020304" pitchFamily="18" charset="0"/>
                <a:cs typeface="Times New Roman" panose="02020603050405020304" pitchFamily="18" charset="0"/>
              </a:rPr>
              <a:t>7e-7</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Max Training Error: ~ </a:t>
            </a:r>
            <a:r>
              <a:rPr lang="en-US" sz="4000" dirty="0">
                <a:latin typeface="Times New Roman" panose="02020603050405020304" pitchFamily="18" charset="0"/>
                <a:cs typeface="Times New Roman" panose="02020603050405020304" pitchFamily="18" charset="0"/>
              </a:rPr>
              <a:t>3e-5</a:t>
            </a:r>
          </a:p>
          <a:p>
            <a:pPr marL="822960" lvl="1" indent="0">
              <a:buNone/>
            </a:pPr>
            <a:r>
              <a:rPr lang="en-US" sz="4000" b="1" dirty="0">
                <a:latin typeface="Times New Roman" panose="02020603050405020304" pitchFamily="18" charset="0"/>
                <a:cs typeface="Times New Roman" panose="02020603050405020304" pitchFamily="18" charset="0"/>
              </a:rPr>
              <a:t>Average Test Error: : ~ </a:t>
            </a:r>
            <a:r>
              <a:rPr lang="en-US" sz="4000" dirty="0">
                <a:latin typeface="Times New Roman" panose="02020603050405020304" pitchFamily="18" charset="0"/>
                <a:cs typeface="Times New Roman" panose="02020603050405020304" pitchFamily="18" charset="0"/>
              </a:rPr>
              <a:t>8e-7</a:t>
            </a:r>
            <a:endParaRPr lang="en-US" sz="4000" b="1" dirty="0">
              <a:latin typeface="Times New Roman" panose="02020603050405020304" pitchFamily="18" charset="0"/>
              <a:cs typeface="Times New Roman" panose="02020603050405020304" pitchFamily="18" charset="0"/>
            </a:endParaRPr>
          </a:p>
          <a:p>
            <a:pPr marL="822960" lvl="1" indent="0">
              <a:buNone/>
            </a:pPr>
            <a:r>
              <a:rPr lang="en-US" sz="4000" b="1" dirty="0">
                <a:latin typeface="Times New Roman" panose="02020603050405020304" pitchFamily="18" charset="0"/>
                <a:cs typeface="Times New Roman" panose="02020603050405020304" pitchFamily="18" charset="0"/>
              </a:rPr>
              <a:t>Max Test Error: ~ </a:t>
            </a:r>
            <a:r>
              <a:rPr lang="en-US" sz="4000" dirty="0">
                <a:latin typeface="Times New Roman" panose="02020603050405020304" pitchFamily="18" charset="0"/>
                <a:cs typeface="Times New Roman" panose="02020603050405020304" pitchFamily="18" charset="0"/>
              </a:rPr>
              <a:t>3e-5</a:t>
            </a:r>
            <a:endParaRPr lang="en-US" sz="4000" b="1" dirty="0">
              <a:latin typeface="Times New Roman" panose="02020603050405020304" pitchFamily="18" charset="0"/>
              <a:cs typeface="Times New Roman" panose="02020603050405020304" pitchFamily="18" charset="0"/>
            </a:endParaRPr>
          </a:p>
          <a:p>
            <a:pPr marL="822960" lvl="1" indent="0">
              <a:buFont typeface="Helvetica"/>
              <a:buNone/>
            </a:pPr>
            <a:endParaRPr lang="en-US" sz="3000" b="1" dirty="0">
              <a:latin typeface="Times New Roman" panose="02020603050405020304" pitchFamily="18" charset="0"/>
              <a:cs typeface="Times New Roman" panose="02020603050405020304" pitchFamily="18" charset="0"/>
            </a:endParaRPr>
          </a:p>
          <a:p>
            <a:pPr marL="1645920" lvl="2" indent="0">
              <a:buFont typeface="Helvetica"/>
              <a:buNone/>
            </a:pPr>
            <a:endParaRPr lang="en-US" sz="3000" b="1" dirty="0">
              <a:latin typeface="Times New Roman" panose="02020603050405020304" pitchFamily="18" charset="0"/>
              <a:cs typeface="Times New Roman" panose="02020603050405020304" pitchFamily="18" charset="0"/>
            </a:endParaRPr>
          </a:p>
          <a:p>
            <a:pPr marL="0" indent="0">
              <a:buFont typeface="Helvetica"/>
              <a:buNone/>
            </a:pPr>
            <a:endParaRPr lang="en-US" sz="3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C2DFC1-BCB6-184A-B98C-8F0CB159D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9" y="2977164"/>
            <a:ext cx="10618914" cy="2123783"/>
          </a:xfrm>
          <a:prstGeom prst="rect">
            <a:avLst/>
          </a:prstGeom>
        </p:spPr>
      </p:pic>
      <p:pic>
        <p:nvPicPr>
          <p:cNvPr id="10" name="Picture 9">
            <a:extLst>
              <a:ext uri="{FF2B5EF4-FFF2-40B4-BE49-F238E27FC236}">
                <a16:creationId xmlns:a16="http://schemas.microsoft.com/office/drawing/2014/main" id="{4DBC92D2-BD55-D645-826C-38FCA6118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280" y="5316329"/>
            <a:ext cx="4594769" cy="1952777"/>
          </a:xfrm>
          <a:prstGeom prst="rect">
            <a:avLst/>
          </a:prstGeom>
        </p:spPr>
      </p:pic>
      <p:pic>
        <p:nvPicPr>
          <p:cNvPr id="15" name="Picture 14">
            <a:extLst>
              <a:ext uri="{FF2B5EF4-FFF2-40B4-BE49-F238E27FC236}">
                <a16:creationId xmlns:a16="http://schemas.microsoft.com/office/drawing/2014/main" id="{EEFD8516-E62F-504A-8F59-B29F6FD09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917" y="7484489"/>
            <a:ext cx="7070132" cy="374742"/>
          </a:xfrm>
          <a:prstGeom prst="rect">
            <a:avLst/>
          </a:prstGeom>
        </p:spPr>
      </p:pic>
      <p:pic>
        <p:nvPicPr>
          <p:cNvPr id="18" name="Picture 17">
            <a:extLst>
              <a:ext uri="{FF2B5EF4-FFF2-40B4-BE49-F238E27FC236}">
                <a16:creationId xmlns:a16="http://schemas.microsoft.com/office/drawing/2014/main" id="{A408A3D2-161F-7F44-905D-D9BBD9800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3483" y="8154728"/>
            <a:ext cx="10145166" cy="2204493"/>
          </a:xfrm>
          <a:prstGeom prst="rect">
            <a:avLst/>
          </a:prstGeom>
        </p:spPr>
      </p:pic>
    </p:spTree>
    <p:extLst>
      <p:ext uri="{BB962C8B-B14F-4D97-AF65-F5344CB8AC3E}">
        <p14:creationId xmlns:p14="http://schemas.microsoft.com/office/powerpoint/2010/main" val="18961599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1DB3A7-6F46-CF48-9D04-834BEBFE3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598" y="3371709"/>
            <a:ext cx="8382001" cy="6448617"/>
          </a:xfrm>
          <a:prstGeom prst="rect">
            <a:avLst/>
          </a:prstGeom>
        </p:spPr>
      </p:pic>
      <p:sp>
        <p:nvSpPr>
          <p:cNvPr id="2" name="Text Placeholder 1"/>
          <p:cNvSpPr>
            <a:spLocks noGrp="1"/>
          </p:cNvSpPr>
          <p:nvPr>
            <p:ph type="body" sz="quarter" idx="13"/>
          </p:nvPr>
        </p:nvSpPr>
        <p:spPr>
          <a:xfrm>
            <a:off x="642939" y="923873"/>
            <a:ext cx="11743746" cy="850901"/>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Results and Discussion: Sensitivity Analysis</a:t>
            </a:r>
          </a:p>
        </p:txBody>
      </p:sp>
      <p:pic>
        <p:nvPicPr>
          <p:cNvPr id="7" name="Picture 6">
            <a:extLst>
              <a:ext uri="{FF2B5EF4-FFF2-40B4-BE49-F238E27FC236}">
                <a16:creationId xmlns:a16="http://schemas.microsoft.com/office/drawing/2014/main" id="{4841508E-CDCC-2045-B9CA-47DC9DE7F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59" y="3485171"/>
            <a:ext cx="8382000" cy="6108700"/>
          </a:xfrm>
          <a:prstGeom prst="rect">
            <a:avLst/>
          </a:prstGeom>
        </p:spPr>
      </p:pic>
      <p:sp>
        <p:nvSpPr>
          <p:cNvPr id="10" name="Text Placeholder 2">
            <a:extLst>
              <a:ext uri="{FF2B5EF4-FFF2-40B4-BE49-F238E27FC236}">
                <a16:creationId xmlns:a16="http://schemas.microsoft.com/office/drawing/2014/main" id="{43454015-35FE-AF4B-9AF2-6D217C4C4877}"/>
              </a:ext>
            </a:extLst>
          </p:cNvPr>
          <p:cNvSpPr txBox="1">
            <a:spLocks/>
          </p:cNvSpPr>
          <p:nvPr/>
        </p:nvSpPr>
        <p:spPr>
          <a:xfrm>
            <a:off x="770022" y="2193950"/>
            <a:ext cx="8373978" cy="1227944"/>
          </a:xfrm>
          <a:prstGeom prst="rect">
            <a:avLst/>
          </a:prstGeom>
          <a:extLst>
            <a:ext uri="{C572A759-6A51-4108-AA02-DFA0A04FC94B}">
              <ma14:wrappingTextBoxFlag xmlns:ma14="http://schemas.microsoft.com/office/mac/drawingml/2011/main" xmlns="" val="1"/>
            </a:ext>
          </a:extLst>
        </p:spPr>
        <p:txBody>
          <a:bodyPr>
            <a:no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lgn="ctr">
              <a:buNone/>
            </a:pPr>
            <a:r>
              <a:rPr lang="en-US" sz="2000" b="1" dirty="0">
                <a:latin typeface="Times New Roman" panose="02020603050405020304" pitchFamily="18" charset="0"/>
                <a:cs typeface="Times New Roman" panose="02020603050405020304" pitchFamily="18" charset="0"/>
              </a:rPr>
              <a:t>Activation Function: </a:t>
            </a:r>
            <a:r>
              <a:rPr lang="en-US" sz="2000" dirty="0">
                <a:latin typeface="Times New Roman" panose="02020603050405020304" pitchFamily="18" charset="0"/>
                <a:cs typeface="Times New Roman" panose="02020603050405020304" pitchFamily="18" charset="0"/>
              </a:rPr>
              <a:t>Logistic</a:t>
            </a:r>
            <a:endParaRPr lang="en-US" sz="2000" b="1" dirty="0">
              <a:latin typeface="Times New Roman" panose="02020603050405020304" pitchFamily="18" charset="0"/>
              <a:cs typeface="Times New Roman" panose="02020603050405020304" pitchFamily="18" charset="0"/>
            </a:endParaRPr>
          </a:p>
          <a:p>
            <a:pPr marL="822960" lvl="1" indent="0" algn="ctr">
              <a:buNone/>
            </a:pPr>
            <a:r>
              <a:rPr lang="en-US" sz="2000" b="1" dirty="0">
                <a:latin typeface="Times New Roman" panose="02020603050405020304" pitchFamily="18" charset="0"/>
                <a:cs typeface="Times New Roman" panose="02020603050405020304" pitchFamily="18" charset="0"/>
              </a:rPr>
              <a:t>Number of Neurons: </a:t>
            </a:r>
            <a:r>
              <a:rPr lang="en-US" sz="2000" dirty="0">
                <a:latin typeface="Times New Roman" panose="02020603050405020304" pitchFamily="18" charset="0"/>
                <a:cs typeface="Times New Roman" panose="02020603050405020304" pitchFamily="18" charset="0"/>
              </a:rPr>
              <a:t>100 </a:t>
            </a:r>
          </a:p>
          <a:p>
            <a:pPr marL="822960" lvl="1" indent="0" algn="ctr">
              <a:buNone/>
            </a:pPr>
            <a:r>
              <a:rPr lang="en-US" sz="2000" b="1" dirty="0">
                <a:latin typeface="Times New Roman" panose="02020603050405020304" pitchFamily="18" charset="0"/>
                <a:cs typeface="Times New Roman" panose="02020603050405020304" pitchFamily="18" charset="0"/>
              </a:rPr>
              <a:t>Input Weights and Biased sampled from: </a:t>
            </a:r>
            <a:r>
              <a:rPr lang="en-US" sz="2000" dirty="0" err="1">
                <a:latin typeface="Times New Roman" panose="02020603050405020304" pitchFamily="18" charset="0"/>
                <a:cs typeface="Times New Roman" panose="02020603050405020304" pitchFamily="18" charset="0"/>
              </a:rPr>
              <a:t>unif</a:t>
            </a:r>
            <a:r>
              <a:rPr lang="en-US" sz="2000" dirty="0">
                <a:latin typeface="Times New Roman" panose="02020603050405020304" pitchFamily="18" charset="0"/>
                <a:cs typeface="Times New Roman" panose="02020603050405020304" pitchFamily="18" charset="0"/>
              </a:rPr>
              <a:t> [-10,10]</a:t>
            </a:r>
            <a:endParaRPr lang="en-US" sz="2000" b="1" dirty="0">
              <a:latin typeface="Times New Roman" panose="02020603050405020304" pitchFamily="18" charset="0"/>
              <a:cs typeface="Times New Roman" panose="02020603050405020304" pitchFamily="18" charset="0"/>
            </a:endParaRPr>
          </a:p>
          <a:p>
            <a:pPr marL="822960" lvl="1" indent="0" algn="ctr">
              <a:buNone/>
            </a:pPr>
            <a:endParaRPr lang="en-US" sz="2000" dirty="0">
              <a:latin typeface="Times New Roman" panose="02020603050405020304" pitchFamily="18" charset="0"/>
              <a:cs typeface="Times New Roman" panose="02020603050405020304" pitchFamily="18" charset="0"/>
            </a:endParaRPr>
          </a:p>
          <a:p>
            <a:pPr marL="1645920" lvl="2" indent="0">
              <a:buFont typeface="Helvetica"/>
              <a:buNone/>
            </a:pPr>
            <a:endParaRPr lang="en-US" sz="2000" b="1" dirty="0">
              <a:latin typeface="Times New Roman" panose="02020603050405020304" pitchFamily="18" charset="0"/>
              <a:cs typeface="Times New Roman" panose="02020603050405020304" pitchFamily="18" charset="0"/>
            </a:endParaRPr>
          </a:p>
          <a:p>
            <a:pPr marL="0" indent="0">
              <a:buFont typeface="Helvetica"/>
              <a:buNone/>
            </a:pPr>
            <a:endParaRPr lang="en-US" sz="2000" dirty="0">
              <a:latin typeface="Times New Roman" panose="02020603050405020304" pitchFamily="18" charset="0"/>
              <a:cs typeface="Times New Roman" panose="02020603050405020304" pitchFamily="18" charset="0"/>
            </a:endParaRPr>
          </a:p>
        </p:txBody>
      </p:sp>
      <p:sp>
        <p:nvSpPr>
          <p:cNvPr id="11" name="Text Placeholder 2">
            <a:extLst>
              <a:ext uri="{FF2B5EF4-FFF2-40B4-BE49-F238E27FC236}">
                <a16:creationId xmlns:a16="http://schemas.microsoft.com/office/drawing/2014/main" id="{D082AB40-BE9E-3949-8A75-FD942E48DC4A}"/>
              </a:ext>
            </a:extLst>
          </p:cNvPr>
          <p:cNvSpPr txBox="1">
            <a:spLocks/>
          </p:cNvSpPr>
          <p:nvPr/>
        </p:nvSpPr>
        <p:spPr>
          <a:xfrm>
            <a:off x="9144000" y="2142005"/>
            <a:ext cx="8373978" cy="1227944"/>
          </a:xfrm>
          <a:prstGeom prst="rect">
            <a:avLst/>
          </a:prstGeom>
          <a:extLst>
            <a:ext uri="{C572A759-6A51-4108-AA02-DFA0A04FC94B}">
              <ma14:wrappingTextBoxFlag xmlns:ma14="http://schemas.microsoft.com/office/mac/drawingml/2011/main" xmlns="" val="1"/>
            </a:ext>
          </a:extLst>
        </p:spPr>
        <p:txBody>
          <a:bodyPr>
            <a:no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lgn="ctr">
              <a:buNone/>
            </a:pPr>
            <a:r>
              <a:rPr lang="en-US" sz="2000" b="1" dirty="0">
                <a:latin typeface="Times New Roman" panose="02020603050405020304" pitchFamily="18" charset="0"/>
                <a:cs typeface="Times New Roman" panose="02020603050405020304" pitchFamily="18" charset="0"/>
              </a:rPr>
              <a:t>Activation Function: </a:t>
            </a:r>
            <a:r>
              <a:rPr lang="en-US" sz="2000" dirty="0">
                <a:latin typeface="Times New Roman" panose="02020603050405020304" pitchFamily="18" charset="0"/>
                <a:cs typeface="Times New Roman" panose="02020603050405020304" pitchFamily="18" charset="0"/>
              </a:rPr>
              <a:t>Logistic</a:t>
            </a:r>
            <a:endParaRPr lang="en-US" sz="2000" b="1" dirty="0">
              <a:latin typeface="Times New Roman" panose="02020603050405020304" pitchFamily="18" charset="0"/>
              <a:cs typeface="Times New Roman" panose="02020603050405020304" pitchFamily="18" charset="0"/>
            </a:endParaRPr>
          </a:p>
          <a:p>
            <a:pPr marL="822960" lvl="1" indent="0" algn="ctr">
              <a:buNone/>
            </a:pPr>
            <a:r>
              <a:rPr lang="en-US" sz="2000" b="1" dirty="0">
                <a:latin typeface="Times New Roman" panose="02020603050405020304" pitchFamily="18" charset="0"/>
                <a:cs typeface="Times New Roman" panose="02020603050405020304" pitchFamily="18" charset="0"/>
              </a:rPr>
              <a:t>Number of Points: </a:t>
            </a:r>
            <a:r>
              <a:rPr lang="en-US" sz="2000" dirty="0">
                <a:latin typeface="Times New Roman" panose="02020603050405020304" pitchFamily="18" charset="0"/>
                <a:cs typeface="Times New Roman" panose="02020603050405020304" pitchFamily="18" charset="0"/>
              </a:rPr>
              <a:t>100</a:t>
            </a:r>
          </a:p>
          <a:p>
            <a:pPr marL="822960" lvl="1" indent="0" algn="ctr">
              <a:buNone/>
            </a:pPr>
            <a:r>
              <a:rPr lang="en-US" sz="2000" b="1" dirty="0">
                <a:latin typeface="Times New Roman" panose="02020603050405020304" pitchFamily="18" charset="0"/>
                <a:cs typeface="Times New Roman" panose="02020603050405020304" pitchFamily="18" charset="0"/>
              </a:rPr>
              <a:t>Input Weights and Biased sampled from: </a:t>
            </a:r>
            <a:r>
              <a:rPr lang="en-US" sz="2000" dirty="0" err="1">
                <a:latin typeface="Times New Roman" panose="02020603050405020304" pitchFamily="18" charset="0"/>
                <a:cs typeface="Times New Roman" panose="02020603050405020304" pitchFamily="18" charset="0"/>
              </a:rPr>
              <a:t>unif</a:t>
            </a:r>
            <a:r>
              <a:rPr lang="en-US" sz="2000" dirty="0">
                <a:latin typeface="Times New Roman" panose="02020603050405020304" pitchFamily="18" charset="0"/>
                <a:cs typeface="Times New Roman" panose="02020603050405020304" pitchFamily="18" charset="0"/>
              </a:rPr>
              <a:t> [-10,10]</a:t>
            </a:r>
            <a:endParaRPr lang="en-US" sz="2000" b="1" dirty="0">
              <a:latin typeface="Times New Roman" panose="02020603050405020304" pitchFamily="18" charset="0"/>
              <a:cs typeface="Times New Roman" panose="02020603050405020304" pitchFamily="18" charset="0"/>
            </a:endParaRPr>
          </a:p>
          <a:p>
            <a:pPr marL="822960" lvl="1" indent="0" algn="ctr">
              <a:buNone/>
            </a:pPr>
            <a:r>
              <a:rPr lang="en-US" sz="2000" dirty="0">
                <a:latin typeface="Times New Roman" panose="02020603050405020304" pitchFamily="18" charset="0"/>
                <a:cs typeface="Times New Roman" panose="02020603050405020304" pitchFamily="18" charset="0"/>
              </a:rPr>
              <a:t> </a:t>
            </a:r>
          </a:p>
          <a:p>
            <a:pPr marL="1645920" lvl="2" indent="0">
              <a:buFont typeface="Helvetica"/>
              <a:buNone/>
            </a:pPr>
            <a:endParaRPr lang="en-US" sz="2000" b="1" dirty="0">
              <a:latin typeface="Times New Roman" panose="02020603050405020304" pitchFamily="18" charset="0"/>
              <a:cs typeface="Times New Roman" panose="02020603050405020304" pitchFamily="18" charset="0"/>
            </a:endParaRPr>
          </a:p>
          <a:p>
            <a:pPr marL="0" indent="0">
              <a:buFont typeface="Helvetica"/>
              <a:buNone/>
            </a:pPr>
            <a:endParaRPr lang="en-US" sz="2000" dirty="0">
              <a:latin typeface="Times New Roman" panose="02020603050405020304" pitchFamily="18" charset="0"/>
              <a:cs typeface="Times New Roman" panose="02020603050405020304" pitchFamily="18" charset="0"/>
            </a:endParaRPr>
          </a:p>
        </p:txBody>
      </p:sp>
      <p:sp>
        <p:nvSpPr>
          <p:cNvPr id="12" name="Text Placeholder 2">
            <a:extLst>
              <a:ext uri="{FF2B5EF4-FFF2-40B4-BE49-F238E27FC236}">
                <a16:creationId xmlns:a16="http://schemas.microsoft.com/office/drawing/2014/main" id="{A5A80794-CE36-6E4C-90EA-79AEDAE48A3D}"/>
              </a:ext>
            </a:extLst>
          </p:cNvPr>
          <p:cNvSpPr txBox="1">
            <a:spLocks/>
          </p:cNvSpPr>
          <p:nvPr/>
        </p:nvSpPr>
        <p:spPr>
          <a:xfrm>
            <a:off x="7265740" y="9691014"/>
            <a:ext cx="2791326" cy="549803"/>
          </a:xfrm>
          <a:prstGeom prst="rect">
            <a:avLst/>
          </a:prstGeom>
          <a:extLst>
            <a:ext uri="{C572A759-6A51-4108-AA02-DFA0A04FC94B}">
              <ma14:wrappingTextBoxFlag xmlns:ma14="http://schemas.microsoft.com/office/mac/drawingml/2011/main" xmlns="" val="1"/>
            </a:ext>
          </a:extLst>
        </p:spPr>
        <p:txBody>
          <a:bodyPr>
            <a:normAutofit fontScale="25000" lnSpcReduction="2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822960" lvl="1" indent="0" algn="ctr">
              <a:buNone/>
            </a:pPr>
            <a:r>
              <a:rPr lang="en-US" sz="14800" b="1" dirty="0">
                <a:latin typeface="Times New Roman" panose="02020603050405020304" pitchFamily="18" charset="0"/>
                <a:cs typeface="Times New Roman" panose="02020603050405020304" pitchFamily="18" charset="0"/>
              </a:rPr>
              <a:t>ODE-P1</a:t>
            </a:r>
          </a:p>
          <a:p>
            <a:pPr marL="0" indent="0">
              <a:buFont typeface="Helvetica"/>
              <a:buNone/>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05224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Contents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297336"/>
          </a:xfrm>
        </p:spPr>
        <p:txBody>
          <a:bodyPr>
            <a:normAutofit fontScale="77500" lnSpcReduction="20000"/>
          </a:bodyPr>
          <a:lstStyle/>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Introduction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Overview </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Goals</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Extreme Theory of Functional Connection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Method</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Constrained Expression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Extreme Learning Machine Algorithm</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Results and Discussion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ODEs</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PDEs</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Conclusions and Outlooks</a:t>
            </a:r>
          </a:p>
          <a:p>
            <a:pPr lvl="2">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1074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Conclusions and Outlooks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32892" y="2607723"/>
            <a:ext cx="9143999" cy="8297336"/>
          </a:xfrm>
        </p:spPr>
        <p:txBody>
          <a:bodyPr>
            <a:normAutofit fontScale="47500" lnSpcReduction="20000"/>
          </a:bodyPr>
          <a:lstStyle/>
          <a:p>
            <a:pPr lvl="1">
              <a:buFont typeface="Arial" panose="020B0604020202020204" pitchFamily="34" charset="0"/>
              <a:buChar char="•"/>
            </a:pPr>
            <a:r>
              <a:rPr lang="en-US" dirty="0">
                <a:solidFill>
                  <a:srgbClr val="0F0C3C"/>
                </a:solidFill>
                <a:latin typeface="Times New Roman" panose="02020603050405020304" pitchFamily="18" charset="0"/>
                <a:cs typeface="Times New Roman" panose="02020603050405020304" pitchFamily="18" charset="0"/>
              </a:rPr>
              <a:t>We developed a new fast, accurate, and robust physics-informed NN framework, </a:t>
            </a:r>
            <a:r>
              <a:rPr lang="en-US" b="1" i="1" dirty="0">
                <a:solidFill>
                  <a:srgbClr val="0F0C3C"/>
                </a:solidFill>
                <a:latin typeface="Times New Roman" panose="02020603050405020304" pitchFamily="18" charset="0"/>
                <a:cs typeface="Times New Roman" panose="02020603050405020304" pitchFamily="18" charset="0"/>
              </a:rPr>
              <a:t>X-TFC</a:t>
            </a:r>
            <a:r>
              <a:rPr lang="en-US" dirty="0">
                <a:solidFill>
                  <a:srgbClr val="0F0C3C"/>
                </a:solidFill>
                <a:latin typeface="Times New Roman" panose="02020603050405020304" pitchFamily="18" charset="0"/>
                <a:cs typeface="Times New Roman" panose="02020603050405020304" pitchFamily="18" charset="0"/>
              </a:rPr>
              <a:t>, to solve problems involving parametric ODEs and PDEs</a:t>
            </a:r>
          </a:p>
          <a:p>
            <a:pPr lvl="2">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Synergy of  TFC and standard physics-informed NN methods</a:t>
            </a:r>
          </a:p>
          <a:p>
            <a:pPr lvl="1">
              <a:buFont typeface="Arial" panose="020B0604020202020204" pitchFamily="34" charset="0"/>
              <a:buChar char="•"/>
            </a:pPr>
            <a:r>
              <a:rPr lang="en-US" dirty="0">
                <a:solidFill>
                  <a:srgbClr val="0F0C3C"/>
                </a:solidFill>
                <a:latin typeface="Times New Roman" panose="02020603050405020304" pitchFamily="18" charset="0"/>
                <a:cs typeface="Times New Roman" panose="02020603050405020304" pitchFamily="18" charset="0"/>
              </a:rPr>
              <a:t>The X-TFC method can be used to tackle </a:t>
            </a:r>
            <a:r>
              <a:rPr lang="en-US" i="1" dirty="0">
                <a:solidFill>
                  <a:srgbClr val="0F0C3C"/>
                </a:solidFill>
                <a:latin typeface="Times New Roman" panose="02020603050405020304" pitchFamily="18" charset="0"/>
                <a:cs typeface="Times New Roman" panose="02020603050405020304" pitchFamily="18" charset="0"/>
              </a:rPr>
              <a:t>direct problems </a:t>
            </a:r>
            <a:r>
              <a:rPr lang="en-US" dirty="0">
                <a:solidFill>
                  <a:srgbClr val="0F0C3C"/>
                </a:solidFill>
                <a:latin typeface="Times New Roman" panose="02020603050405020304" pitchFamily="18" charset="0"/>
                <a:cs typeface="Times New Roman" panose="02020603050405020304" pitchFamily="18" charset="0"/>
              </a:rPr>
              <a:t>and </a:t>
            </a:r>
            <a:r>
              <a:rPr lang="en-US" i="1" dirty="0">
                <a:solidFill>
                  <a:srgbClr val="0F0C3C"/>
                </a:solidFill>
                <a:latin typeface="Times New Roman" panose="02020603050405020304" pitchFamily="18" charset="0"/>
                <a:cs typeface="Times New Roman" panose="02020603050405020304" pitchFamily="18" charset="0"/>
              </a:rPr>
              <a:t>data-driven discovery </a:t>
            </a:r>
            <a:r>
              <a:rPr lang="en-US" dirty="0">
                <a:solidFill>
                  <a:srgbClr val="0F0C3C"/>
                </a:solidFill>
                <a:latin typeface="Times New Roman" panose="02020603050405020304" pitchFamily="18" charset="0"/>
                <a:cs typeface="Times New Roman" panose="02020603050405020304" pitchFamily="18" charset="0"/>
              </a:rPr>
              <a:t>of problems involving DEs</a:t>
            </a:r>
          </a:p>
          <a:p>
            <a:pPr lvl="1">
              <a:buFont typeface="Arial" panose="020B0604020202020204" pitchFamily="34" charset="0"/>
              <a:buChar char="•"/>
            </a:pPr>
            <a:r>
              <a:rPr lang="en-US" dirty="0">
                <a:solidFill>
                  <a:srgbClr val="0F0C3C"/>
                </a:solidFill>
                <a:latin typeface="Times New Roman" panose="02020603050405020304" pitchFamily="18" charset="0"/>
                <a:cs typeface="Times New Roman" panose="02020603050405020304" pitchFamily="18" charset="0"/>
              </a:rPr>
              <a:t>Future works will focus on the application of this new physics-informed method to problems in different fields such as</a:t>
            </a:r>
          </a:p>
          <a:p>
            <a:pPr lvl="2">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Optimal control for space guidance</a:t>
            </a:r>
          </a:p>
          <a:p>
            <a:pPr lvl="2">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Remote sensing for Earth systems characterization and space exploration</a:t>
            </a:r>
          </a:p>
          <a:p>
            <a:pPr lvl="2">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Neutron Transport Theory for nuclear reactors, design and control </a:t>
            </a:r>
          </a:p>
          <a:p>
            <a:pPr lvl="2">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Data-driven parameters discovery of epidemiological compartmental models</a:t>
            </a:r>
          </a:p>
          <a:p>
            <a:pPr lvl="2">
              <a:buFont typeface="Arial" panose="020B0604020202020204" pitchFamily="34" charset="0"/>
              <a:buChar char="•"/>
            </a:pPr>
            <a:endParaRPr lang="en-US" b="1" dirty="0">
              <a:solidFill>
                <a:srgbClr val="0F0C3C"/>
              </a:solidFill>
              <a:latin typeface="Times New Roman" panose="02020603050405020304" pitchFamily="18" charset="0"/>
              <a:cs typeface="Times New Roman" panose="02020603050405020304" pitchFamily="18" charset="0"/>
            </a:endParaRPr>
          </a:p>
          <a:p>
            <a:endParaRPr lang="en-US" dirty="0">
              <a:solidFill>
                <a:srgbClr val="0F0C3C"/>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41BCA4EF-8DDD-4B46-8D02-3A8E32171CD4}"/>
              </a:ext>
            </a:extLst>
          </p:cNvPr>
          <p:cNvGrpSpPr/>
          <p:nvPr/>
        </p:nvGrpSpPr>
        <p:grpSpPr>
          <a:xfrm>
            <a:off x="9011108" y="2618726"/>
            <a:ext cx="9027605" cy="7219417"/>
            <a:chOff x="9163508" y="2550993"/>
            <a:chExt cx="9027605" cy="7219417"/>
          </a:xfrm>
        </p:grpSpPr>
        <p:pic>
          <p:nvPicPr>
            <p:cNvPr id="11" name="Picture 10" descr="A satellite in space&#10;&#10;Description automatically generated">
              <a:extLst>
                <a:ext uri="{FF2B5EF4-FFF2-40B4-BE49-F238E27FC236}">
                  <a16:creationId xmlns:a16="http://schemas.microsoft.com/office/drawing/2014/main" id="{758C1DBA-E869-9E41-810D-6E0C17422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508" y="2551266"/>
              <a:ext cx="4513632" cy="3611880"/>
            </a:xfrm>
            <a:prstGeom prst="rect">
              <a:avLst/>
            </a:prstGeom>
          </p:spPr>
        </p:pic>
        <p:pic>
          <p:nvPicPr>
            <p:cNvPr id="7" name="Picture 6" descr="A person flying through the air on a beach&#10;&#10;Description automatically generated">
              <a:extLst>
                <a:ext uri="{FF2B5EF4-FFF2-40B4-BE49-F238E27FC236}">
                  <a16:creationId xmlns:a16="http://schemas.microsoft.com/office/drawing/2014/main" id="{032593FB-03C1-1E4B-AE97-13E3EA974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7140" y="2550993"/>
              <a:ext cx="4513973" cy="3612153"/>
            </a:xfrm>
            <a:prstGeom prst="rect">
              <a:avLst/>
            </a:prstGeom>
          </p:spPr>
        </p:pic>
        <p:pic>
          <p:nvPicPr>
            <p:cNvPr id="5" name="Picture 4" descr="A picture containing indoor, metal, sitting, large&#10;&#10;Description automatically generated">
              <a:extLst>
                <a:ext uri="{FF2B5EF4-FFF2-40B4-BE49-F238E27FC236}">
                  <a16:creationId xmlns:a16="http://schemas.microsoft.com/office/drawing/2014/main" id="{091780B1-FB95-B346-B17F-4779AF25E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3509" y="6158257"/>
              <a:ext cx="4535072" cy="3612153"/>
            </a:xfrm>
            <a:prstGeom prst="rect">
              <a:avLst/>
            </a:prstGeom>
          </p:spPr>
        </p:pic>
        <p:pic>
          <p:nvPicPr>
            <p:cNvPr id="13" name="Picture 12" descr="A plane flying over the water&#10;&#10;Description automatically generated">
              <a:extLst>
                <a:ext uri="{FF2B5EF4-FFF2-40B4-BE49-F238E27FC236}">
                  <a16:creationId xmlns:a16="http://schemas.microsoft.com/office/drawing/2014/main" id="{A71B3D9B-34A7-2A47-AAF0-7DB292D92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7140" y="6158120"/>
              <a:ext cx="4513973" cy="3612153"/>
            </a:xfrm>
            <a:prstGeom prst="rect">
              <a:avLst/>
            </a:prstGeom>
          </p:spPr>
        </p:pic>
      </p:grpSp>
    </p:spTree>
    <p:extLst>
      <p:ext uri="{BB962C8B-B14F-4D97-AF65-F5344CB8AC3E}">
        <p14:creationId xmlns:p14="http://schemas.microsoft.com/office/powerpoint/2010/main" val="26571657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Contents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297336"/>
          </a:xfrm>
        </p:spPr>
        <p:txBody>
          <a:bodyPr>
            <a:normAutofit fontScale="77500" lnSpcReduction="20000"/>
          </a:bodyPr>
          <a:lstStyle/>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Introduction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Overview </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Goals</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Extreme Theory of Functional Connection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Method</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Constrained Expression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Extreme Learning Machine Algorithm</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Results and Discussion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ODEs</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PDEs</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Conclusions and Outlooks</a:t>
            </a:r>
          </a:p>
          <a:p>
            <a:pPr lvl="2">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6865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References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297336"/>
          </a:xfrm>
        </p:spPr>
        <p:txBody>
          <a:bodyPr>
            <a:normAutofit fontScale="92500" lnSpcReduction="10000"/>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Mortari</a:t>
            </a:r>
            <a:r>
              <a:rPr lang="en-US" sz="2800" dirty="0">
                <a:latin typeface="Times New Roman" panose="02020603050405020304" pitchFamily="18" charset="0"/>
                <a:cs typeface="Times New Roman" panose="02020603050405020304" pitchFamily="18" charset="0"/>
              </a:rPr>
              <a:t>, “The Theory of Connections: Connecting Points,” MDPI Mathematics, vol. 5, no. 57, 2017.</a:t>
            </a:r>
          </a:p>
          <a:p>
            <a:r>
              <a:rPr lang="en-US" sz="2800" dirty="0">
                <a:latin typeface="Times New Roman" panose="02020603050405020304" pitchFamily="18" charset="0"/>
                <a:cs typeface="Times New Roman" panose="02020603050405020304" pitchFamily="18" charset="0"/>
              </a:rPr>
              <a:t>M. </a:t>
            </a:r>
            <a:r>
              <a:rPr lang="en-US" sz="2800" dirty="0" err="1">
                <a:latin typeface="Times New Roman" panose="02020603050405020304" pitchFamily="18" charset="0"/>
                <a:cs typeface="Times New Roman" panose="02020603050405020304" pitchFamily="18" charset="0"/>
              </a:rPr>
              <a:t>Raissi</a:t>
            </a:r>
            <a:r>
              <a:rPr lang="en-US" sz="2800" dirty="0">
                <a:latin typeface="Times New Roman" panose="02020603050405020304" pitchFamily="18" charset="0"/>
                <a:cs typeface="Times New Roman" panose="02020603050405020304" pitchFamily="18" charset="0"/>
              </a:rPr>
              <a:t>, P. </a:t>
            </a:r>
            <a:r>
              <a:rPr lang="en-US" sz="2800" dirty="0" err="1">
                <a:latin typeface="Times New Roman" panose="02020603050405020304" pitchFamily="18" charset="0"/>
                <a:cs typeface="Times New Roman" panose="02020603050405020304" pitchFamily="18" charset="0"/>
              </a:rPr>
              <a:t>Perdikaris</a:t>
            </a:r>
            <a:r>
              <a:rPr lang="en-US" sz="2800" dirty="0">
                <a:latin typeface="Times New Roman" panose="02020603050405020304" pitchFamily="18" charset="0"/>
                <a:cs typeface="Times New Roman" panose="02020603050405020304" pitchFamily="18" charset="0"/>
              </a:rPr>
              <a:t>, and G. E. </a:t>
            </a:r>
            <a:r>
              <a:rPr lang="en-US" sz="2800" dirty="0" err="1">
                <a:latin typeface="Times New Roman" panose="02020603050405020304" pitchFamily="18" charset="0"/>
                <a:cs typeface="Times New Roman" panose="02020603050405020304" pitchFamily="18" charset="0"/>
              </a:rPr>
              <a:t>Karniadakis</a:t>
            </a:r>
            <a:r>
              <a:rPr lang="en-US" sz="2800" dirty="0">
                <a:latin typeface="Times New Roman" panose="02020603050405020304" pitchFamily="18" charset="0"/>
                <a:cs typeface="Times New Roman" panose="02020603050405020304" pitchFamily="18" charset="0"/>
              </a:rPr>
              <a:t>, “Physics-informed neural networks: A deep learning framework for solving forward and inverse problems involving nonlinear partial differential equations,” Journal of Computational Physics, vol. 378, pp. 686–707, 2019 </a:t>
            </a:r>
          </a:p>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Leake</a:t>
            </a:r>
            <a:r>
              <a:rPr lang="en-US" sz="2800" dirty="0">
                <a:latin typeface="Times New Roman" panose="02020603050405020304" pitchFamily="18" charset="0"/>
                <a:cs typeface="Times New Roman" panose="02020603050405020304" pitchFamily="18" charset="0"/>
              </a:rPr>
              <a:t> and D. </a:t>
            </a:r>
            <a:r>
              <a:rPr lang="en-US" sz="2800" dirty="0" err="1">
                <a:latin typeface="Times New Roman" panose="02020603050405020304" pitchFamily="18" charset="0"/>
                <a:cs typeface="Times New Roman" panose="02020603050405020304" pitchFamily="18" charset="0"/>
              </a:rPr>
              <a:t>Mortari</a:t>
            </a:r>
            <a:r>
              <a:rPr lang="en-US" sz="2800" dirty="0">
                <a:latin typeface="Times New Roman" panose="02020603050405020304" pitchFamily="18" charset="0"/>
                <a:cs typeface="Times New Roman" panose="02020603050405020304" pitchFamily="18" charset="0"/>
              </a:rPr>
              <a:t>, “Deep Theory of Functional Connections: A New Method for Estimating the Solutions of Partial Differential Equations,” Machine Learning and Knowledge Extraction, vol. 2, no. 1, pp. 37–55, 2020. </a:t>
            </a:r>
          </a:p>
          <a:p>
            <a:r>
              <a:rPr lang="en-US" sz="2800" dirty="0">
                <a:latin typeface="Times New Roman" panose="02020603050405020304" pitchFamily="18" charset="0"/>
                <a:cs typeface="Times New Roman" panose="02020603050405020304" pitchFamily="18" charset="0"/>
              </a:rPr>
              <a:t>G.-B. Huang, Q.-Y. Zhu, and C.-K. Siew, “ Extreme learning machine: Theory and applications ,” Neurocomputing, vol. 70, pp. 489–501, May 2006. </a:t>
            </a:r>
          </a:p>
          <a:p>
            <a:r>
              <a:rPr lang="en-US" sz="2800" dirty="0">
                <a:latin typeface="Times New Roman" panose="02020603050405020304" pitchFamily="18" charset="0"/>
                <a:cs typeface="Times New Roman" panose="02020603050405020304" pitchFamily="18" charset="0"/>
              </a:rPr>
              <a:t>Y. Yang, M. Hou, and J. Luo, “A novel improved extreme learning machine algorithm in solving ordinary differential equations by Legendre neural network methods,” Advances in Difference Equations, vol. 2018, no. 1, p. 469, 2018. </a:t>
            </a:r>
          </a:p>
          <a:p>
            <a:r>
              <a:rPr lang="en-US" sz="2800" dirty="0">
                <a:latin typeface="Times New Roman" panose="02020603050405020304" pitchFamily="18" charset="0"/>
                <a:cs typeface="Times New Roman" panose="02020603050405020304" pitchFamily="18" charset="0"/>
              </a:rPr>
              <a:t>I. E. </a:t>
            </a:r>
            <a:r>
              <a:rPr lang="en-US" sz="2800" dirty="0" err="1">
                <a:latin typeface="Times New Roman" panose="02020603050405020304" pitchFamily="18" charset="0"/>
                <a:cs typeface="Times New Roman" panose="02020603050405020304" pitchFamily="18" charset="0"/>
              </a:rPr>
              <a:t>Lagaris</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Likas</a:t>
            </a:r>
            <a:r>
              <a:rPr lang="en-US" sz="2800" dirty="0">
                <a:latin typeface="Times New Roman" panose="02020603050405020304" pitchFamily="18" charset="0"/>
                <a:cs typeface="Times New Roman" panose="02020603050405020304" pitchFamily="18" charset="0"/>
              </a:rPr>
              <a:t>, and D. I. Fotiadis, “Artificial neural networks for solving ordinary and partial differential equations,” IEEE Transactions on Neural Networks, vol. 9, pp. 987–1000, Sept 1998. </a:t>
            </a:r>
          </a:p>
          <a:p>
            <a:r>
              <a:rPr lang="en-US" sz="2800" dirty="0">
                <a:latin typeface="Times New Roman" panose="02020603050405020304" pitchFamily="18" charset="0"/>
                <a:cs typeface="Times New Roman" panose="02020603050405020304" pitchFamily="18" charset="0"/>
              </a:rPr>
              <a:t>D. Vikas and S. Balaji, “Physics-Informed Extreme Learning Machine (PIELM)- A Rapid Method For The Numerical Solution Of Partial Differential Equations,” </a:t>
            </a:r>
            <a:r>
              <a:rPr lang="en-US" sz="2800" dirty="0" err="1">
                <a:latin typeface="Times New Roman" panose="02020603050405020304" pitchFamily="18" charset="0"/>
                <a:cs typeface="Times New Roman" panose="02020603050405020304" pitchFamily="18" charset="0"/>
              </a:rPr>
              <a:t>arXiv</a:t>
            </a:r>
            <a:r>
              <a:rPr lang="en-US" sz="2800" dirty="0">
                <a:latin typeface="Times New Roman" panose="02020603050405020304" pitchFamily="18" charset="0"/>
                <a:cs typeface="Times New Roman" panose="02020603050405020304" pitchFamily="18" charset="0"/>
              </a:rPr>
              <a:t>, vol. Xiv:1907.03507v1, 2019. </a:t>
            </a:r>
          </a:p>
          <a:p>
            <a:r>
              <a:rPr lang="en-US" sz="2800" dirty="0">
                <a:latin typeface="Times New Roman" panose="02020603050405020304" pitchFamily="18" charset="0"/>
                <a:cs typeface="Times New Roman" panose="02020603050405020304" pitchFamily="18" charset="0"/>
              </a:rPr>
              <a:t>H. Sun, M. Hou, Y. Yang, T. Zhang, F. Weng, and F. Han, “Solving Partial Differential Equation Based on Bernstein Neural Network and Extreme Learning Machine Algorithm,” Neural Processing Letters, vol. 50, no. 2, pp. 1153–1172, 2019. </a:t>
            </a:r>
          </a:p>
          <a:p>
            <a:r>
              <a:rPr lang="en-US" sz="2800" dirty="0">
                <a:latin typeface="Times New Roman" panose="02020603050405020304" pitchFamily="18" charset="0"/>
                <a:cs typeface="Times New Roman" panose="02020603050405020304" pitchFamily="18" charset="0"/>
              </a:rPr>
              <a:t>Enrico Schiassi, Carl Leake, Mario De Florio, Hunter Johnston, Roberto </a:t>
            </a:r>
            <a:r>
              <a:rPr lang="en-US" sz="2800" dirty="0" err="1">
                <a:latin typeface="Times New Roman" panose="02020603050405020304" pitchFamily="18" charset="0"/>
                <a:cs typeface="Times New Roman" panose="02020603050405020304" pitchFamily="18" charset="0"/>
              </a:rPr>
              <a:t>Furfaro</a:t>
            </a:r>
            <a:r>
              <a:rPr lang="en-US" sz="2800" dirty="0">
                <a:latin typeface="Times New Roman" panose="02020603050405020304" pitchFamily="18" charset="0"/>
                <a:cs typeface="Times New Roman" panose="02020603050405020304" pitchFamily="18" charset="0"/>
              </a:rPr>
              <a:t>, and Daniele </a:t>
            </a:r>
            <a:r>
              <a:rPr lang="en-US" sz="2800" dirty="0" err="1">
                <a:latin typeface="Times New Roman" panose="02020603050405020304" pitchFamily="18" charset="0"/>
                <a:cs typeface="Times New Roman" panose="02020603050405020304" pitchFamily="18" charset="0"/>
              </a:rPr>
              <a:t>Mortari</a:t>
            </a:r>
            <a:r>
              <a:rPr lang="en-US" sz="2800" dirty="0">
                <a:latin typeface="Times New Roman" panose="02020603050405020304" pitchFamily="18" charset="0"/>
                <a:cs typeface="Times New Roman" panose="02020603050405020304" pitchFamily="18" charset="0"/>
              </a:rPr>
              <a:t>, Extreme Theory of Functional Connections: A Physics-Informed Method For Solving Parametric Differential Equations, </a:t>
            </a:r>
            <a:r>
              <a:rPr lang="en-US" sz="2800" dirty="0" err="1">
                <a:latin typeface="Times New Roman" panose="02020603050405020304" pitchFamily="18" charset="0"/>
                <a:cs typeface="Times New Roman" panose="02020603050405020304" pitchFamily="18" charset="0"/>
              </a:rPr>
              <a:t>arXiv</a:t>
            </a:r>
            <a:r>
              <a:rPr lang="en-US" sz="2800" dirty="0">
                <a:latin typeface="Times New Roman" panose="02020603050405020304" pitchFamily="18" charset="0"/>
                <a:cs typeface="Times New Roman" panose="02020603050405020304" pitchFamily="18" charset="0"/>
              </a:rPr>
              <a:t> (pending approval), 2020.</a:t>
            </a:r>
          </a:p>
        </p:txBody>
      </p:sp>
    </p:spTree>
    <p:extLst>
      <p:ext uri="{BB962C8B-B14F-4D97-AF65-F5344CB8AC3E}">
        <p14:creationId xmlns:p14="http://schemas.microsoft.com/office/powerpoint/2010/main" val="34336558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woman, eating&#10;&#10;Description automatically generated">
            <a:extLst>
              <a:ext uri="{FF2B5EF4-FFF2-40B4-BE49-F238E27FC236}">
                <a16:creationId xmlns:a16="http://schemas.microsoft.com/office/drawing/2014/main" id="{DF219FC1-D3A8-AF47-AF79-713966461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7052" y="5129342"/>
            <a:ext cx="5440886" cy="2517012"/>
          </a:xfrm>
          <a:prstGeom prst="rect">
            <a:avLst/>
          </a:prstGeom>
        </p:spPr>
      </p:pic>
      <p:pic>
        <p:nvPicPr>
          <p:cNvPr id="7" name="Picture 6" descr="A person standing next to a person&#10;&#10;Description automatically generated">
            <a:extLst>
              <a:ext uri="{FF2B5EF4-FFF2-40B4-BE49-F238E27FC236}">
                <a16:creationId xmlns:a16="http://schemas.microsoft.com/office/drawing/2014/main" id="{59FD405B-F028-6047-AD41-3EB9F7AD4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052" y="2172435"/>
            <a:ext cx="5440886" cy="2923667"/>
          </a:xfrm>
          <a:prstGeom prst="rect">
            <a:avLst/>
          </a:prstGeom>
          <a:ln>
            <a:solidFill>
              <a:srgbClr val="29FD2F"/>
            </a:solidFill>
          </a:ln>
        </p:spPr>
      </p:pic>
      <p:sp>
        <p:nvSpPr>
          <p:cNvPr id="2" name="Text Placeholder 1">
            <a:extLst>
              <a:ext uri="{FF2B5EF4-FFF2-40B4-BE49-F238E27FC236}">
                <a16:creationId xmlns:a16="http://schemas.microsoft.com/office/drawing/2014/main" id="{20EBC926-8664-744A-812B-E13EA3245E46}"/>
              </a:ext>
            </a:extLst>
          </p:cNvPr>
          <p:cNvSpPr>
            <a:spLocks noGrp="1"/>
          </p:cNvSpPr>
          <p:nvPr>
            <p:ph type="body" sz="quarter" idx="13"/>
          </p:nvPr>
        </p:nvSpPr>
        <p:spPr>
          <a:xfrm>
            <a:off x="642939" y="886314"/>
            <a:ext cx="11743746" cy="603242"/>
          </a:xfrm>
        </p:spPr>
        <p:txBody>
          <a:bodyPr/>
          <a:lstStyle/>
          <a:p>
            <a:r>
              <a:rPr lang="en-US" sz="4900" dirty="0">
                <a:latin typeface="Times New Roman" panose="02020603050405020304" pitchFamily="18" charset="0"/>
                <a:cs typeface="Times New Roman" panose="02020603050405020304" pitchFamily="18" charset="0"/>
              </a:rPr>
              <a:t>The AZ-TZ Team</a:t>
            </a:r>
          </a:p>
        </p:txBody>
      </p:sp>
      <p:sp>
        <p:nvSpPr>
          <p:cNvPr id="3" name="Text Placeholder 2">
            <a:extLst>
              <a:ext uri="{FF2B5EF4-FFF2-40B4-BE49-F238E27FC236}">
                <a16:creationId xmlns:a16="http://schemas.microsoft.com/office/drawing/2014/main" id="{440C52AC-2252-3C4B-B87A-1287E6745EB0}"/>
              </a:ext>
            </a:extLst>
          </p:cNvPr>
          <p:cNvSpPr>
            <a:spLocks noGrp="1"/>
          </p:cNvSpPr>
          <p:nvPr>
            <p:ph type="body" idx="14"/>
          </p:nvPr>
        </p:nvSpPr>
        <p:spPr>
          <a:xfrm>
            <a:off x="642937" y="2224839"/>
            <a:ext cx="8356684" cy="7905749"/>
          </a:xfrm>
          <a:noFill/>
          <a:ln>
            <a:solidFill>
              <a:srgbClr val="92D050"/>
            </a:solidFill>
          </a:ln>
        </p:spPr>
        <p:txBody>
          <a:bodyPr>
            <a:normAutofit fontScale="77500" lnSpcReduction="20000"/>
          </a:bodyPr>
          <a:lstStyle/>
          <a:p>
            <a:pPr marL="685800" indent="-685800" hangingPunct="0">
              <a:spcBef>
                <a:spcPts val="0"/>
              </a:spcBef>
              <a:buSzTx/>
              <a:buFont typeface="Arial" panose="020B0604020202020204" pitchFamily="34" charset="0"/>
              <a:buChar char="•"/>
            </a:pPr>
            <a:r>
              <a:rPr lang="en-US" sz="4000" b="1" dirty="0">
                <a:highlight>
                  <a:srgbClr val="FFFF00"/>
                </a:highlight>
                <a:latin typeface="Times New Roman" panose="02020603050405020304" pitchFamily="18" charset="0"/>
                <a:cs typeface="Times New Roman" panose="02020603050405020304" pitchFamily="18" charset="0"/>
              </a:rPr>
              <a:t>Enrico Schiassi</a:t>
            </a:r>
            <a:r>
              <a:rPr lang="en-US" sz="4000" dirty="0">
                <a:latin typeface="Times New Roman" panose="02020603050405020304" pitchFamily="18" charset="0"/>
                <a:cs typeface="Times New Roman" panose="02020603050405020304" pitchFamily="18" charset="0"/>
              </a:rPr>
              <a:t>, PhD student, Systems and Industrial Engineering, The University of Arizona, Tucson, AZ, USA</a:t>
            </a:r>
          </a:p>
          <a:p>
            <a:pPr marL="685800" indent="-685800" hangingPunct="0">
              <a:spcBef>
                <a:spcPts val="0"/>
              </a:spcBef>
              <a:buSzTx/>
              <a:buFont typeface="Arial" panose="020B0604020202020204" pitchFamily="34" charset="0"/>
              <a:buChar char="•"/>
            </a:pPr>
            <a:r>
              <a:rPr lang="en-US" sz="4000" b="1" dirty="0">
                <a:highlight>
                  <a:srgbClr val="FF0000"/>
                </a:highlight>
                <a:latin typeface="Times New Roman" panose="02020603050405020304" pitchFamily="18" charset="0"/>
                <a:cs typeface="Times New Roman" panose="02020603050405020304" pitchFamily="18" charset="0"/>
              </a:rPr>
              <a:t>Carl </a:t>
            </a:r>
            <a:r>
              <a:rPr lang="en-US" sz="4000" b="1" dirty="0" err="1">
                <a:highlight>
                  <a:srgbClr val="FF0000"/>
                </a:highlight>
                <a:latin typeface="Times New Roman" panose="02020603050405020304" pitchFamily="18" charset="0"/>
                <a:cs typeface="Times New Roman" panose="02020603050405020304" pitchFamily="18" charset="0"/>
              </a:rPr>
              <a:t>Leake</a:t>
            </a:r>
            <a:r>
              <a:rPr lang="en-US" sz="4000" dirty="0">
                <a:latin typeface="Times New Roman" panose="02020603050405020304" pitchFamily="18" charset="0"/>
                <a:cs typeface="Times New Roman" panose="02020603050405020304" pitchFamily="18" charset="0"/>
              </a:rPr>
              <a:t>, PhD student, Aerospace Engineering, Texas A&amp;M University, College Station, TX, USA</a:t>
            </a:r>
          </a:p>
          <a:p>
            <a:pPr marL="685800" indent="-685800" hangingPunct="0">
              <a:spcBef>
                <a:spcPts val="0"/>
              </a:spcBef>
              <a:buSzTx/>
              <a:buFont typeface="Arial" panose="020B0604020202020204" pitchFamily="34" charset="0"/>
              <a:buChar char="•"/>
            </a:pPr>
            <a:r>
              <a:rPr lang="en-US" sz="4000" b="1" dirty="0">
                <a:highlight>
                  <a:srgbClr val="00FF00"/>
                </a:highlight>
                <a:latin typeface="Times New Roman" panose="02020603050405020304" pitchFamily="18" charset="0"/>
                <a:cs typeface="Times New Roman" panose="02020603050405020304" pitchFamily="18" charset="0"/>
              </a:rPr>
              <a:t>Mario De Florio</a:t>
            </a:r>
            <a:r>
              <a:rPr lang="en-US" sz="4000" dirty="0">
                <a:latin typeface="Times New Roman" panose="02020603050405020304" pitchFamily="18" charset="0"/>
                <a:cs typeface="Times New Roman" panose="02020603050405020304" pitchFamily="18" charset="0"/>
              </a:rPr>
              <a:t>, PhD student, Systems and Industrial Engineering, The University of Arizona, Tucson, AZ, USA</a:t>
            </a:r>
          </a:p>
          <a:p>
            <a:pPr marL="685800" indent="-685800" hangingPunct="0">
              <a:spcBef>
                <a:spcPts val="0"/>
              </a:spcBef>
              <a:buSzTx/>
              <a:buFont typeface="Arial" panose="020B0604020202020204" pitchFamily="34" charset="0"/>
              <a:buChar char="•"/>
            </a:pPr>
            <a:r>
              <a:rPr lang="en-US" sz="4000" b="1" dirty="0">
                <a:highlight>
                  <a:srgbClr val="00FFFF"/>
                </a:highlight>
                <a:latin typeface="Times New Roman" panose="02020603050405020304" pitchFamily="18" charset="0"/>
                <a:cs typeface="Times New Roman" panose="02020603050405020304" pitchFamily="18" charset="0"/>
              </a:rPr>
              <a:t>Hunter Johnston</a:t>
            </a:r>
            <a:r>
              <a:rPr lang="en-US" sz="4000" dirty="0">
                <a:latin typeface="Times New Roman" panose="02020603050405020304" pitchFamily="18" charset="0"/>
                <a:cs typeface="Times New Roman" panose="02020603050405020304" pitchFamily="18" charset="0"/>
              </a:rPr>
              <a:t>, PhD student, Aerospace Engineering, Texas A&amp;M University, College Station, TX, USA</a:t>
            </a:r>
          </a:p>
          <a:p>
            <a:pPr marL="685800" indent="-685800" hangingPunct="0">
              <a:spcBef>
                <a:spcPts val="0"/>
              </a:spcBef>
              <a:buSzTx/>
              <a:buFont typeface="Arial" panose="020B0604020202020204" pitchFamily="34" charset="0"/>
              <a:buChar char="•"/>
            </a:pPr>
            <a:r>
              <a:rPr lang="en-US" sz="4000" b="1" dirty="0">
                <a:highlight>
                  <a:srgbClr val="FF00FF"/>
                </a:highlight>
                <a:latin typeface="Times New Roman" panose="02020603050405020304" pitchFamily="18" charset="0"/>
                <a:cs typeface="Times New Roman" panose="02020603050405020304" pitchFamily="18" charset="0"/>
              </a:rPr>
              <a:t>Roberto Furfaro</a:t>
            </a:r>
            <a:r>
              <a:rPr lang="en-US" sz="4000" dirty="0">
                <a:latin typeface="Times New Roman" panose="02020603050405020304" pitchFamily="18" charset="0"/>
                <a:cs typeface="Times New Roman" panose="02020603050405020304" pitchFamily="18" charset="0"/>
              </a:rPr>
              <a:t>, Professor, Systems and Industrial Engineering &amp; Aerospace and Mechanical Engineering, The University of Arizona, Tucson, AZ, USA</a:t>
            </a:r>
          </a:p>
          <a:p>
            <a:pPr marL="685800" indent="-685800" hangingPunct="0">
              <a:spcBef>
                <a:spcPts val="0"/>
              </a:spcBef>
              <a:buSzTx/>
              <a:buFont typeface="Arial" panose="020B0604020202020204" pitchFamily="34" charset="0"/>
              <a:buChar char="•"/>
            </a:pPr>
            <a:r>
              <a:rPr lang="en-US" sz="4000" b="1" dirty="0">
                <a:highlight>
                  <a:srgbClr val="008080"/>
                </a:highlight>
                <a:latin typeface="Times New Roman" panose="02020603050405020304" pitchFamily="18" charset="0"/>
                <a:cs typeface="Times New Roman" panose="02020603050405020304" pitchFamily="18" charset="0"/>
              </a:rPr>
              <a:t>Daniele </a:t>
            </a:r>
            <a:r>
              <a:rPr lang="en-US" sz="4000" b="1" dirty="0" err="1">
                <a:highlight>
                  <a:srgbClr val="008080"/>
                </a:highlight>
                <a:latin typeface="Times New Roman" panose="02020603050405020304" pitchFamily="18" charset="0"/>
                <a:cs typeface="Times New Roman" panose="02020603050405020304" pitchFamily="18" charset="0"/>
              </a:rPr>
              <a:t>Mortari</a:t>
            </a:r>
            <a:r>
              <a:rPr lang="en-US" sz="4000" dirty="0">
                <a:latin typeface="Times New Roman" panose="02020603050405020304" pitchFamily="18" charset="0"/>
                <a:cs typeface="Times New Roman" panose="02020603050405020304" pitchFamily="18" charset="0"/>
              </a:rPr>
              <a:t>, Professor, Aerospace Engineering, Texas A&amp;M University, College Station, TX, USA</a:t>
            </a:r>
          </a:p>
          <a:p>
            <a:pPr marL="0" indent="0" hangingPunct="0">
              <a:spcBef>
                <a:spcPts val="0"/>
              </a:spcBef>
              <a:buSzTx/>
              <a:buNone/>
            </a:pPr>
            <a:endParaRPr lang="en-US" sz="4000" dirty="0">
              <a:latin typeface="Times New Roman" panose="02020603050405020304" pitchFamily="18" charset="0"/>
              <a:cs typeface="Times New Roman" panose="02020603050405020304" pitchFamily="18" charset="0"/>
            </a:endParaRPr>
          </a:p>
          <a:p>
            <a:pPr marL="685800" indent="-685800" hangingPunct="0">
              <a:spcBef>
                <a:spcPts val="0"/>
              </a:spcBef>
              <a:buSzTx/>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685800" indent="-685800" hangingPunct="0">
              <a:spcBef>
                <a:spcPts val="0"/>
              </a:spcBef>
              <a:buSzTx/>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0" indent="0" hangingPunct="0">
              <a:spcBef>
                <a:spcPts val="0"/>
              </a:spcBef>
              <a:buSzTx/>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p>
        </p:txBody>
      </p:sp>
      <p:sp>
        <p:nvSpPr>
          <p:cNvPr id="9" name="Text Placeholder 2">
            <a:extLst>
              <a:ext uri="{FF2B5EF4-FFF2-40B4-BE49-F238E27FC236}">
                <a16:creationId xmlns:a16="http://schemas.microsoft.com/office/drawing/2014/main" id="{5A6367BF-0196-764D-AA02-39197E985D6E}"/>
              </a:ext>
            </a:extLst>
          </p:cNvPr>
          <p:cNvSpPr txBox="1">
            <a:spLocks/>
          </p:cNvSpPr>
          <p:nvPr/>
        </p:nvSpPr>
        <p:spPr>
          <a:xfrm>
            <a:off x="642937" y="6274677"/>
            <a:ext cx="5568677" cy="851338"/>
          </a:xfrm>
          <a:prstGeom prst="rect">
            <a:avLst/>
          </a:prstGeom>
          <a:ln>
            <a:noFill/>
          </a:ln>
          <a:extLst>
            <a:ext uri="{C572A759-6A51-4108-AA02-DFA0A04FC94B}">
              <ma14:wrappingTextBoxFlag xmlns="" xmlns:ma14="http://schemas.microsoft.com/office/mac/drawingml/2011/main" val="1"/>
            </a:ext>
          </a:extLst>
        </p:spPr>
        <p:txBody>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0" indent="0" hangingPunct="0">
              <a:spcBef>
                <a:spcPts val="0"/>
              </a:spcBef>
              <a:buSzTx/>
              <a:buFont typeface="Helvetica"/>
              <a:buNone/>
            </a:pPr>
            <a:endParaRPr lang="en-US" sz="3600" dirty="0">
              <a:latin typeface="Times New Roman" panose="02020603050405020304" pitchFamily="18" charset="0"/>
              <a:cs typeface="Times New Roman" panose="02020603050405020304" pitchFamily="18" charset="0"/>
            </a:endParaRPr>
          </a:p>
          <a:p>
            <a:pPr marL="0" indent="0">
              <a:buFont typeface="Helvetica"/>
              <a:buNone/>
            </a:pPr>
            <a:endParaRPr lang="en-US" sz="3000" dirty="0"/>
          </a:p>
        </p:txBody>
      </p:sp>
      <p:pic>
        <p:nvPicPr>
          <p:cNvPr id="10" name="Picture 9" descr="A person standing in front of a window&#10;&#10;Description automatically generated">
            <a:extLst>
              <a:ext uri="{FF2B5EF4-FFF2-40B4-BE49-F238E27FC236}">
                <a16:creationId xmlns:a16="http://schemas.microsoft.com/office/drawing/2014/main" id="{F8127C62-B373-BE41-873B-F6A7D9862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052" y="7659275"/>
            <a:ext cx="5440886" cy="2808199"/>
          </a:xfrm>
          <a:prstGeom prst="rect">
            <a:avLst/>
          </a:prstGeom>
        </p:spPr>
      </p:pic>
      <p:sp>
        <p:nvSpPr>
          <p:cNvPr id="4" name="Oval 3">
            <a:extLst>
              <a:ext uri="{FF2B5EF4-FFF2-40B4-BE49-F238E27FC236}">
                <a16:creationId xmlns:a16="http://schemas.microsoft.com/office/drawing/2014/main" id="{9379DB31-6617-9B4F-A9A5-5DEB0457DFAB}"/>
              </a:ext>
            </a:extLst>
          </p:cNvPr>
          <p:cNvSpPr/>
          <p:nvPr/>
        </p:nvSpPr>
        <p:spPr>
          <a:xfrm>
            <a:off x="11269087" y="2207906"/>
            <a:ext cx="1363183" cy="1266440"/>
          </a:xfrm>
          <a:prstGeom prst="ellipse">
            <a:avLst/>
          </a:prstGeom>
          <a:noFill/>
          <a:ln w="25400" cap="flat">
            <a:solidFill>
              <a:srgbClr val="FFFF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8" name="Oval 7">
            <a:extLst>
              <a:ext uri="{FF2B5EF4-FFF2-40B4-BE49-F238E27FC236}">
                <a16:creationId xmlns:a16="http://schemas.microsoft.com/office/drawing/2014/main" id="{BA5AC970-E413-A64F-BCEA-2EC0E2BAC042}"/>
              </a:ext>
            </a:extLst>
          </p:cNvPr>
          <p:cNvSpPr/>
          <p:nvPr/>
        </p:nvSpPr>
        <p:spPr>
          <a:xfrm>
            <a:off x="13826015" y="2577426"/>
            <a:ext cx="1363183" cy="1266440"/>
          </a:xfrm>
          <a:prstGeom prst="ellipse">
            <a:avLst/>
          </a:prstGeom>
          <a:noFill/>
          <a:ln w="25400" cap="flat">
            <a:solidFill>
              <a:srgbClr val="29FD2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13" name="Oval 12">
            <a:extLst>
              <a:ext uri="{FF2B5EF4-FFF2-40B4-BE49-F238E27FC236}">
                <a16:creationId xmlns:a16="http://schemas.microsoft.com/office/drawing/2014/main" id="{5239D407-7DE9-504D-AE9B-A74B68B1D0D9}"/>
              </a:ext>
            </a:extLst>
          </p:cNvPr>
          <p:cNvSpPr/>
          <p:nvPr/>
        </p:nvSpPr>
        <p:spPr>
          <a:xfrm>
            <a:off x="14063081" y="7796934"/>
            <a:ext cx="1363183" cy="1266440"/>
          </a:xfrm>
          <a:prstGeom prst="ellipse">
            <a:avLst/>
          </a:prstGeom>
          <a:noFill/>
          <a:ln w="25400" cap="flat">
            <a:solidFill>
              <a:srgbClr val="FC28FC"/>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14" name="Oval 13">
            <a:extLst>
              <a:ext uri="{FF2B5EF4-FFF2-40B4-BE49-F238E27FC236}">
                <a16:creationId xmlns:a16="http://schemas.microsoft.com/office/drawing/2014/main" id="{937684B9-EDB0-894D-A670-F9F1B41AA604}"/>
              </a:ext>
            </a:extLst>
          </p:cNvPr>
          <p:cNvSpPr/>
          <p:nvPr/>
        </p:nvSpPr>
        <p:spPr>
          <a:xfrm>
            <a:off x="11023502" y="8067868"/>
            <a:ext cx="1363183" cy="1266440"/>
          </a:xfrm>
          <a:prstGeom prst="ellipse">
            <a:avLst/>
          </a:prstGeom>
          <a:noFill/>
          <a:ln w="25400" cap="flat">
            <a:solidFill>
              <a:srgbClr val="11807F"/>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15" name="Oval 14">
            <a:extLst>
              <a:ext uri="{FF2B5EF4-FFF2-40B4-BE49-F238E27FC236}">
                <a16:creationId xmlns:a16="http://schemas.microsoft.com/office/drawing/2014/main" id="{86A5E43C-BCD8-F64A-A141-5E66E55C4807}"/>
              </a:ext>
            </a:extLst>
          </p:cNvPr>
          <p:cNvSpPr/>
          <p:nvPr/>
        </p:nvSpPr>
        <p:spPr>
          <a:xfrm>
            <a:off x="11441807" y="5129342"/>
            <a:ext cx="1786513" cy="1484444"/>
          </a:xfrm>
          <a:prstGeom prst="ellipse">
            <a:avLst/>
          </a:prstGeom>
          <a:noFill/>
          <a:ln w="25400" cap="flat">
            <a:solidFill>
              <a:srgbClr val="FC0D1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
        <p:nvSpPr>
          <p:cNvPr id="16" name="Oval 15">
            <a:extLst>
              <a:ext uri="{FF2B5EF4-FFF2-40B4-BE49-F238E27FC236}">
                <a16:creationId xmlns:a16="http://schemas.microsoft.com/office/drawing/2014/main" id="{EE6AF022-3F83-114C-8209-D35690CF9A9B}"/>
              </a:ext>
            </a:extLst>
          </p:cNvPr>
          <p:cNvSpPr/>
          <p:nvPr/>
        </p:nvSpPr>
        <p:spPr>
          <a:xfrm>
            <a:off x="13995348" y="5185155"/>
            <a:ext cx="1999523" cy="1940859"/>
          </a:xfrm>
          <a:prstGeom prst="ellipse">
            <a:avLst/>
          </a:prstGeom>
          <a:noFill/>
          <a:ln w="25400" cap="flat">
            <a:solidFill>
              <a:srgbClr val="2DFFFE"/>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73933946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B4EA8477-E069-954B-88C0-8194E97F9E29}"/>
              </a:ext>
            </a:extLst>
          </p:cNvPr>
          <p:cNvSpPr txBox="1">
            <a:spLocks/>
          </p:cNvSpPr>
          <p:nvPr/>
        </p:nvSpPr>
        <p:spPr>
          <a:xfrm>
            <a:off x="0" y="2138132"/>
            <a:ext cx="18288000" cy="8377468"/>
          </a:xfrm>
          <a:prstGeom prst="rect">
            <a:avLst/>
          </a:prstGeom>
          <a:solidFill>
            <a:srgbClr val="FDD530"/>
          </a:solidFill>
          <a:extLst>
            <a:ext uri="{C572A759-6A51-4108-AA02-DFA0A04FC94B}">
              <ma14:wrappingTextBoxFlag xmlns:ma14="http://schemas.microsoft.com/office/mac/drawingml/2011/main" xmlns="" val="1"/>
            </a:ext>
          </a:extLst>
        </p:spPr>
        <p:txBody>
          <a:bodyPr lIns="0" tIns="0" rIns="0" bIns="0" anchor="ctr">
            <a:normAutofit/>
          </a:bodyPr>
          <a:lstStyle>
            <a:lvl1pPr marL="0" marR="0" indent="0" algn="l" defTabSz="822960" rtl="0" eaLnBrk="1" latinLnBrk="0" hangingPunct="1">
              <a:lnSpc>
                <a:spcPct val="80000"/>
              </a:lnSpc>
              <a:spcBef>
                <a:spcPts val="1200"/>
              </a:spcBef>
              <a:spcAft>
                <a:spcPts val="0"/>
              </a:spcAft>
              <a:buClrTx/>
              <a:buSzTx/>
              <a:buFontTx/>
              <a:buNone/>
              <a:tabLst/>
              <a:defRPr sz="5800" b="1" i="0" u="none" strike="noStrike" cap="none" spc="0" baseline="0">
                <a:ln>
                  <a:noFill/>
                </a:ln>
                <a:solidFill>
                  <a:srgbClr val="FFFFFF"/>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algn="ctr"/>
            <a:endParaRPr lang="en-US" dirty="0">
              <a:solidFill>
                <a:srgbClr val="000000"/>
              </a:solidFill>
              <a:latin typeface="Times New Roman" panose="02020603050405020304" pitchFamily="18" charset="0"/>
              <a:cs typeface="Times New Roman" panose="02020603050405020304" pitchFamily="18" charset="0"/>
            </a:endParaRPr>
          </a:p>
        </p:txBody>
      </p:sp>
      <p:pic>
        <p:nvPicPr>
          <p:cNvPr id="6" name="Picture 5" descr="A picture containing room&#10;&#10;Description automatically generated">
            <a:extLst>
              <a:ext uri="{FF2B5EF4-FFF2-40B4-BE49-F238E27FC236}">
                <a16:creationId xmlns:a16="http://schemas.microsoft.com/office/drawing/2014/main" id="{C7FB8718-F895-A841-9D65-AA25456D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490" y="2588755"/>
            <a:ext cx="7188200" cy="7454900"/>
          </a:xfrm>
          <a:prstGeom prst="rect">
            <a:avLst/>
          </a:prstGeom>
        </p:spPr>
      </p:pic>
      <p:sp>
        <p:nvSpPr>
          <p:cNvPr id="7" name="Text Placeholder 1">
            <a:extLst>
              <a:ext uri="{FF2B5EF4-FFF2-40B4-BE49-F238E27FC236}">
                <a16:creationId xmlns:a16="http://schemas.microsoft.com/office/drawing/2014/main" id="{CD6AB2AA-690C-AD49-8CCA-1634F85EA5AC}"/>
              </a:ext>
            </a:extLst>
          </p:cNvPr>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Q-Time ??? </a:t>
            </a:r>
          </a:p>
          <a:p>
            <a:endParaRPr lang="en-US" sz="4900" dirty="0">
              <a:latin typeface="Times New Roman" panose="02020603050405020304" pitchFamily="18" charset="0"/>
              <a:cs typeface="Times New Roman" panose="02020603050405020304" pitchFamily="18" charset="0"/>
            </a:endParaRPr>
          </a:p>
        </p:txBody>
      </p:sp>
      <p:sp>
        <p:nvSpPr>
          <p:cNvPr id="8" name="Text Placeholder 1">
            <a:extLst>
              <a:ext uri="{FF2B5EF4-FFF2-40B4-BE49-F238E27FC236}">
                <a16:creationId xmlns:a16="http://schemas.microsoft.com/office/drawing/2014/main" id="{A0B7825A-D842-2246-B60E-15494B216CB5}"/>
              </a:ext>
            </a:extLst>
          </p:cNvPr>
          <p:cNvSpPr txBox="1">
            <a:spLocks/>
          </p:cNvSpPr>
          <p:nvPr/>
        </p:nvSpPr>
        <p:spPr>
          <a:xfrm>
            <a:off x="8390690" y="5043050"/>
            <a:ext cx="9288379" cy="2095687"/>
          </a:xfrm>
          <a:prstGeom prst="rect">
            <a:avLst/>
          </a:prstGeom>
          <a:extLst>
            <a:ext uri="{C572A759-6A51-4108-AA02-DFA0A04FC94B}">
              <ma14:wrappingTextBoxFlag xmlns:ma14="http://schemas.microsoft.com/office/mac/drawingml/2011/main" xmlns="" val="1"/>
            </a:ext>
          </a:extLst>
        </p:spPr>
        <p:txBody>
          <a:bodyPr lIns="0" tIns="0" rIns="0" bIns="0" anchor="ctr">
            <a:normAutofit/>
          </a:bodyPr>
          <a:lstStyle>
            <a:lvl1pPr marL="0" marR="0" indent="0" algn="l" defTabSz="822960" rtl="0" eaLnBrk="1" latinLnBrk="0" hangingPunct="1">
              <a:lnSpc>
                <a:spcPct val="80000"/>
              </a:lnSpc>
              <a:spcBef>
                <a:spcPts val="1200"/>
              </a:spcBef>
              <a:spcAft>
                <a:spcPts val="0"/>
              </a:spcAft>
              <a:buClrTx/>
              <a:buSzTx/>
              <a:buFontTx/>
              <a:buNone/>
              <a:tabLst/>
              <a:defRPr sz="5800" b="1" i="0" u="none" strike="noStrike" cap="none" spc="0" baseline="0">
                <a:ln>
                  <a:noFill/>
                </a:ln>
                <a:solidFill>
                  <a:srgbClr val="FFFFFF"/>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algn="ctr"/>
            <a:r>
              <a:rPr lang="en-US" dirty="0">
                <a:solidFill>
                  <a:srgbClr val="BD1134"/>
                </a:solidFill>
                <a:latin typeface="Times New Roman" panose="02020603050405020304" pitchFamily="18" charset="0"/>
                <a:cs typeface="Times New Roman" panose="02020603050405020304" pitchFamily="18" charset="0"/>
              </a:rPr>
              <a:t>THANKS FOR YOUR ATTENTION</a:t>
            </a:r>
          </a:p>
        </p:txBody>
      </p:sp>
      <p:sp>
        <p:nvSpPr>
          <p:cNvPr id="11" name="TextBox 10">
            <a:extLst>
              <a:ext uri="{FF2B5EF4-FFF2-40B4-BE49-F238E27FC236}">
                <a16:creationId xmlns:a16="http://schemas.microsoft.com/office/drawing/2014/main" id="{77ACD0E0-C8BE-9642-8AAB-4BD24E190AD8}"/>
              </a:ext>
            </a:extLst>
          </p:cNvPr>
          <p:cNvSpPr txBox="1"/>
          <p:nvPr/>
        </p:nvSpPr>
        <p:spPr>
          <a:xfrm>
            <a:off x="352926" y="27432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rmAutofit fontScale="25000" lnSpcReduction="20000"/>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5000" b="1" i="0" u="none" strike="noStrike" cap="none" spc="0" normalizeH="0" baseline="0">
              <a:ln>
                <a:noFill/>
              </a:ln>
              <a:solidFill>
                <a:srgbClr val="FFFFFF"/>
              </a:solidFill>
              <a:effectLst/>
              <a:uFillTx/>
              <a:latin typeface="MiloOT-Xbold"/>
              <a:ea typeface="MiloOT-Xbold"/>
              <a:cs typeface="MiloOT-Xbold"/>
              <a:sym typeface="MiloOT-Xbold"/>
            </a:endParaRPr>
          </a:p>
        </p:txBody>
      </p:sp>
    </p:spTree>
    <p:extLst>
      <p:ext uri="{BB962C8B-B14F-4D97-AF65-F5344CB8AC3E}">
        <p14:creationId xmlns:p14="http://schemas.microsoft.com/office/powerpoint/2010/main" val="13158019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Contents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297336"/>
          </a:xfrm>
        </p:spPr>
        <p:txBody>
          <a:bodyPr>
            <a:normAutofit fontScale="77500" lnSpcReduction="20000"/>
          </a:bodyPr>
          <a:lstStyle/>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Introduction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Overview </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Goals</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Extreme Theory of Functional Connection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Method</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Constrained Expression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Extreme Learning Machine Algorithm</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Results and Discussion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ODEs</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PDEs</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Conclusions and Outlooks</a:t>
            </a:r>
          </a:p>
          <a:p>
            <a:pPr lvl="2">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2847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Introduction: Overview &amp; Motivations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8923866" cy="8297336"/>
          </a:xfrm>
        </p:spPr>
        <p:txBody>
          <a:bodyPr>
            <a:normAutofit fontScale="62500" lnSpcReduction="20000"/>
          </a:bodyPr>
          <a:lstStyle/>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Many real-world problems are modeled via parametric Differential Equations (DEs)</a:t>
            </a:r>
          </a:p>
          <a:p>
            <a:pPr lvl="2">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Physics, engineering, finance, biology, chemistry, oceanography, etc.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is the need to have accurate, fast, robust, and reliable tools to solve parametric DEs</a:t>
            </a:r>
          </a:p>
          <a:p>
            <a:pPr lvl="2">
              <a:buFont typeface="Arial" panose="020B0604020202020204" pitchFamily="34" charset="0"/>
              <a:buChar char="•"/>
            </a:pPr>
            <a:r>
              <a:rPr lang="en-US" b="1" dirty="0">
                <a:solidFill>
                  <a:schemeClr val="accent1"/>
                </a:solidFill>
                <a:latin typeface="Times New Roman" panose="02020603050405020304" pitchFamily="18" charset="0"/>
                <a:cs typeface="Times New Roman" panose="02020603050405020304" pitchFamily="18" charset="0"/>
              </a:rPr>
              <a:t>Forward problems</a:t>
            </a:r>
          </a:p>
          <a:p>
            <a:pPr lvl="3">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Direct problems</a:t>
            </a:r>
          </a:p>
          <a:p>
            <a:pPr lvl="3">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Data-driven solution</a:t>
            </a:r>
          </a:p>
          <a:p>
            <a:pPr lvl="2">
              <a:buFont typeface="Arial" panose="020B0604020202020204" pitchFamily="34" charset="0"/>
              <a:buChar char="•"/>
            </a:pPr>
            <a:r>
              <a:rPr lang="en-US" b="1" dirty="0">
                <a:solidFill>
                  <a:schemeClr val="accent1"/>
                </a:solidFill>
                <a:latin typeface="Times New Roman" panose="02020603050405020304" pitchFamily="18" charset="0"/>
                <a:cs typeface="Times New Roman" panose="02020603050405020304" pitchFamily="18" charset="0"/>
              </a:rPr>
              <a:t>Inverse problems</a:t>
            </a:r>
          </a:p>
          <a:p>
            <a:pPr lvl="3">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Data-driven discovery of the parameters governing the DEs</a:t>
            </a:r>
          </a:p>
          <a:p>
            <a:pPr lvl="2">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lvl="2">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3B2FFD7-9E15-F44D-BC40-A64F05BF95CC}"/>
              </a:ext>
            </a:extLst>
          </p:cNvPr>
          <p:cNvGrpSpPr/>
          <p:nvPr/>
        </p:nvGrpSpPr>
        <p:grpSpPr>
          <a:xfrm>
            <a:off x="9864791" y="2622465"/>
            <a:ext cx="7600815" cy="7488936"/>
            <a:chOff x="10305057" y="2230206"/>
            <a:chExt cx="7600815" cy="7488938"/>
          </a:xfrm>
        </p:grpSpPr>
        <p:pic>
          <p:nvPicPr>
            <p:cNvPr id="7" name="Picture 6" descr="A green light in the dark&#10;&#10;Description automatically generated">
              <a:extLst>
                <a:ext uri="{FF2B5EF4-FFF2-40B4-BE49-F238E27FC236}">
                  <a16:creationId xmlns:a16="http://schemas.microsoft.com/office/drawing/2014/main" id="{44C54634-15C9-D147-B5B8-6AECD5D66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5058" y="2230206"/>
              <a:ext cx="3800407" cy="2514602"/>
            </a:xfrm>
            <a:prstGeom prst="rect">
              <a:avLst/>
            </a:prstGeom>
          </p:spPr>
        </p:pic>
        <p:pic>
          <p:nvPicPr>
            <p:cNvPr id="5" name="Picture 4" descr="A close up of a wave&#10;&#10;Description automatically generated">
              <a:extLst>
                <a:ext uri="{FF2B5EF4-FFF2-40B4-BE49-F238E27FC236}">
                  <a16:creationId xmlns:a16="http://schemas.microsoft.com/office/drawing/2014/main" id="{9F1CE580-32A9-0F4A-B67C-71289574D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7552" y="7231976"/>
              <a:ext cx="3788320" cy="2487168"/>
            </a:xfrm>
            <a:prstGeom prst="rect">
              <a:avLst/>
            </a:prstGeom>
          </p:spPr>
        </p:pic>
        <p:pic>
          <p:nvPicPr>
            <p:cNvPr id="9" name="Picture 8" descr="A picture containing cup, glass, water, wine&#10;&#10;Description automatically generated">
              <a:extLst>
                <a:ext uri="{FF2B5EF4-FFF2-40B4-BE49-F238E27FC236}">
                  <a16:creationId xmlns:a16="http://schemas.microsoft.com/office/drawing/2014/main" id="{84A4DBCC-FB3B-AB4E-8CE7-34D26179D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5465" y="2230206"/>
              <a:ext cx="3800407" cy="2514602"/>
            </a:xfrm>
            <a:prstGeom prst="rect">
              <a:avLst/>
            </a:prstGeom>
          </p:spPr>
        </p:pic>
        <p:pic>
          <p:nvPicPr>
            <p:cNvPr id="11" name="Picture 10">
              <a:extLst>
                <a:ext uri="{FF2B5EF4-FFF2-40B4-BE49-F238E27FC236}">
                  <a16:creationId xmlns:a16="http://schemas.microsoft.com/office/drawing/2014/main" id="{35ADF2DF-D8F8-F04E-A370-FEF8F8B60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057" y="7204542"/>
              <a:ext cx="3812495" cy="2514602"/>
            </a:xfrm>
            <a:prstGeom prst="rect">
              <a:avLst/>
            </a:prstGeom>
          </p:spPr>
        </p:pic>
        <p:pic>
          <p:nvPicPr>
            <p:cNvPr id="13" name="Picture 12" descr="A picture containing animal, colorful, underwater, coral&#10;&#10;Description automatically generated">
              <a:extLst>
                <a:ext uri="{FF2B5EF4-FFF2-40B4-BE49-F238E27FC236}">
                  <a16:creationId xmlns:a16="http://schemas.microsoft.com/office/drawing/2014/main" id="{6F15ACEE-8B1F-2C43-AEF9-BBDF1A1CF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5057" y="4744808"/>
              <a:ext cx="3800407" cy="2487168"/>
            </a:xfrm>
            <a:prstGeom prst="rect">
              <a:avLst/>
            </a:prstGeom>
          </p:spPr>
        </p:pic>
        <p:pic>
          <p:nvPicPr>
            <p:cNvPr id="15" name="Picture 14" descr="A close up of ware&#10;&#10;Description automatically generated">
              <a:extLst>
                <a:ext uri="{FF2B5EF4-FFF2-40B4-BE49-F238E27FC236}">
                  <a16:creationId xmlns:a16="http://schemas.microsoft.com/office/drawing/2014/main" id="{D6612634-1DF8-1042-91D2-BA9E93A3A8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05465" y="4744808"/>
              <a:ext cx="3800407" cy="2487168"/>
            </a:xfrm>
            <a:prstGeom prst="rect">
              <a:avLst/>
            </a:prstGeom>
          </p:spPr>
        </p:pic>
      </p:grpSp>
    </p:spTree>
    <p:extLst>
      <p:ext uri="{BB962C8B-B14F-4D97-AF65-F5344CB8AC3E}">
        <p14:creationId xmlns:p14="http://schemas.microsoft.com/office/powerpoint/2010/main" val="2039599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Introduction: New Methods Overview</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9144000" cy="8297336"/>
          </a:xfrm>
        </p:spPr>
        <p:txBody>
          <a:bodyPr>
            <a:normAutofit fontScale="92500" lnSpcReduction="20000"/>
          </a:bodyPr>
          <a:lstStyle/>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a:t>
            </a:r>
            <a:r>
              <a:rPr lang="en-US" sz="2800" b="1" dirty="0">
                <a:latin typeface="Times New Roman" panose="02020603050405020304" pitchFamily="18" charset="0"/>
                <a:cs typeface="Times New Roman" panose="02020603050405020304" pitchFamily="18" charset="0"/>
              </a:rPr>
              <a:t>Theory of Functional Connections (TFC)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Mortari</a:t>
            </a:r>
            <a:r>
              <a:rPr lang="en-US" sz="2800" dirty="0">
                <a:latin typeface="Times New Roman" panose="02020603050405020304" pitchFamily="18" charset="0"/>
                <a:cs typeface="Times New Roman" panose="02020603050405020304" pitchFamily="18" charset="0"/>
              </a:rPr>
              <a:t>, 2017]</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is a recently developed framework for functional interpolation</a:t>
            </a:r>
          </a:p>
          <a:p>
            <a:pPr lvl="2">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The function is approximated via a </a:t>
            </a:r>
            <a:r>
              <a:rPr lang="en-US" sz="2800" b="1" dirty="0">
                <a:solidFill>
                  <a:schemeClr val="accent1"/>
                </a:solidFill>
                <a:latin typeface="Times New Roman" panose="02020603050405020304" pitchFamily="18" charset="0"/>
                <a:cs typeface="Times New Roman" panose="02020603050405020304" pitchFamily="18" charset="0"/>
              </a:rPr>
              <a:t>constrained expression </a:t>
            </a:r>
          </a:p>
          <a:p>
            <a:pPr lvl="3">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Sum of a </a:t>
            </a:r>
            <a:r>
              <a:rPr lang="en-US" sz="2800" b="1" dirty="0">
                <a:solidFill>
                  <a:schemeClr val="accent1"/>
                </a:solidFill>
                <a:latin typeface="Times New Roman" panose="02020603050405020304" pitchFamily="18" charset="0"/>
                <a:cs typeface="Times New Roman" panose="02020603050405020304" pitchFamily="18" charset="0"/>
              </a:rPr>
              <a:t>free-chosen</a:t>
            </a:r>
            <a:r>
              <a:rPr lang="en-US" sz="2800" dirty="0">
                <a:solidFill>
                  <a:schemeClr val="accent1"/>
                </a:solidFill>
                <a:latin typeface="Times New Roman" panose="02020603050405020304" pitchFamily="18" charset="0"/>
                <a:cs typeface="Times New Roman" panose="02020603050405020304" pitchFamily="18" charset="0"/>
              </a:rPr>
              <a:t> function and a functional that analytically satisfies the constraints</a:t>
            </a:r>
          </a:p>
          <a:p>
            <a:pPr lvl="2">
              <a:buFont typeface="Arial" panose="020B0604020202020204" pitchFamily="34" charset="0"/>
              <a:buChar char="•"/>
            </a:pPr>
            <a:r>
              <a:rPr lang="en-US" sz="2800" b="1" dirty="0">
                <a:solidFill>
                  <a:schemeClr val="accent1"/>
                </a:solidFill>
                <a:latin typeface="Times New Roman" panose="02020603050405020304" pitchFamily="18" charset="0"/>
                <a:cs typeface="Times New Roman" panose="02020603050405020304" pitchFamily="18" charset="0"/>
              </a:rPr>
              <a:t>TFC is applied to solve parametric DEs</a:t>
            </a:r>
          </a:p>
          <a:p>
            <a:pPr lvl="3">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The free-chosen function is an expansion of orthogonal polynomials (Chebyshev or Legendre)  </a:t>
            </a:r>
          </a:p>
          <a:p>
            <a:pPr lvl="3">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The constraints are the Initial/Boundary Conditions (IC or BC)</a:t>
            </a:r>
          </a:p>
          <a:p>
            <a:pPr lvl="1">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a:t>
            </a:r>
            <a:r>
              <a:rPr lang="en-US" sz="2800" b="1" dirty="0">
                <a:latin typeface="Times New Roman" panose="02020603050405020304" pitchFamily="18" charset="0"/>
                <a:cs typeface="Times New Roman" panose="02020603050405020304" pitchFamily="18" charset="0"/>
              </a:rPr>
              <a:t> Physics-Informed (PI) Neural Networks (NN) Methods </a:t>
            </a:r>
            <a:r>
              <a:rPr lang="en-US" sz="2800" dirty="0">
                <a:latin typeface="Times New Roman" panose="02020603050405020304" pitchFamily="18" charset="0"/>
                <a:cs typeface="Times New Roman" panose="02020603050405020304" pitchFamily="18" charset="0"/>
              </a:rPr>
              <a:t>are a novel approach, coming from the Machine Learning community</a:t>
            </a:r>
          </a:p>
          <a:p>
            <a:pPr lvl="2">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The DE latent solutions are approximated via a (Deep) Neural Network (NN), and the DEs drive the NN training</a:t>
            </a:r>
          </a:p>
          <a:p>
            <a:pPr lvl="2">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3F06B3F4-8BA2-0145-A3A5-632F045B267F}"/>
              </a:ext>
            </a:extLst>
          </p:cNvPr>
          <p:cNvGraphicFramePr>
            <a:graphicFrameLocks noGrp="1"/>
          </p:cNvGraphicFramePr>
          <p:nvPr>
            <p:extLst>
              <p:ext uri="{D42A27DB-BD31-4B8C-83A1-F6EECF244321}">
                <p14:modId xmlns:p14="http://schemas.microsoft.com/office/powerpoint/2010/main" val="54308584"/>
              </p:ext>
            </p:extLst>
          </p:nvPr>
        </p:nvGraphicFramePr>
        <p:xfrm>
          <a:off x="9736666" y="2345264"/>
          <a:ext cx="8161866" cy="7872233"/>
        </p:xfrm>
        <a:graphic>
          <a:graphicData uri="http://schemas.openxmlformats.org/drawingml/2006/table">
            <a:tbl>
              <a:tblPr firstRow="1" bandRow="1">
                <a:tableStyleId>{284E427A-3D55-4303-BF80-6455036E1DE7}</a:tableStyleId>
              </a:tblPr>
              <a:tblGrid>
                <a:gridCol w="2720622">
                  <a:extLst>
                    <a:ext uri="{9D8B030D-6E8A-4147-A177-3AD203B41FA5}">
                      <a16:colId xmlns:a16="http://schemas.microsoft.com/office/drawing/2014/main" val="3163962562"/>
                    </a:ext>
                  </a:extLst>
                </a:gridCol>
                <a:gridCol w="2720622">
                  <a:extLst>
                    <a:ext uri="{9D8B030D-6E8A-4147-A177-3AD203B41FA5}">
                      <a16:colId xmlns:a16="http://schemas.microsoft.com/office/drawing/2014/main" val="2243563374"/>
                    </a:ext>
                  </a:extLst>
                </a:gridCol>
                <a:gridCol w="2720622">
                  <a:extLst>
                    <a:ext uri="{9D8B030D-6E8A-4147-A177-3AD203B41FA5}">
                      <a16:colId xmlns:a16="http://schemas.microsoft.com/office/drawing/2014/main" val="4027829672"/>
                    </a:ext>
                  </a:extLst>
                </a:gridCol>
              </a:tblGrid>
              <a:tr h="1898153">
                <a:tc>
                  <a:txBody>
                    <a:bodyPr/>
                    <a:lstStyle/>
                    <a:p>
                      <a:pPr algn="ctr"/>
                      <a:endParaRPr lang="en-US" sz="2000" dirty="0">
                        <a:solidFill>
                          <a:srgbClr val="0F0C3C"/>
                        </a:solidFill>
                        <a:latin typeface="Times New Roman" panose="02020603050405020304" pitchFamily="18" charset="0"/>
                        <a:cs typeface="Times New Roman" panose="02020603050405020304" pitchFamily="18" charset="0"/>
                      </a:endParaRPr>
                    </a:p>
                  </a:txBody>
                  <a:tcPr/>
                </a:tc>
                <a:tc>
                  <a:txBody>
                    <a:bodyPr/>
                    <a:lstStyle/>
                    <a:p>
                      <a:pPr algn="ctr"/>
                      <a:r>
                        <a:rPr lang="en-US" sz="6000" dirty="0">
                          <a:solidFill>
                            <a:srgbClr val="0F0C3C"/>
                          </a:solidFill>
                          <a:latin typeface="Times New Roman" panose="02020603050405020304" pitchFamily="18" charset="0"/>
                          <a:cs typeface="Times New Roman" panose="02020603050405020304" pitchFamily="18" charset="0"/>
                        </a:rPr>
                        <a:t>Pros</a:t>
                      </a:r>
                    </a:p>
                  </a:txBody>
                  <a:tcPr anchor="ctr"/>
                </a:tc>
                <a:tc>
                  <a:txBody>
                    <a:bodyPr/>
                    <a:lstStyle/>
                    <a:p>
                      <a:pPr algn="ctr"/>
                      <a:r>
                        <a:rPr lang="en-US" sz="6000" dirty="0">
                          <a:solidFill>
                            <a:srgbClr val="0F0C3C"/>
                          </a:solidFill>
                          <a:latin typeface="Times New Roman" panose="02020603050405020304" pitchFamily="18" charset="0"/>
                          <a:cs typeface="Times New Roman" panose="02020603050405020304" pitchFamily="18" charset="0"/>
                        </a:rPr>
                        <a:t>Cons</a:t>
                      </a:r>
                    </a:p>
                  </a:txBody>
                  <a:tcPr anchor="ctr"/>
                </a:tc>
                <a:extLst>
                  <a:ext uri="{0D108BD9-81ED-4DB2-BD59-A6C34878D82A}">
                    <a16:rowId xmlns:a16="http://schemas.microsoft.com/office/drawing/2014/main" val="3031439276"/>
                  </a:ext>
                </a:extLst>
              </a:tr>
              <a:tr h="2201932">
                <a:tc>
                  <a:txBody>
                    <a:bodyPr/>
                    <a:lstStyle/>
                    <a:p>
                      <a:pPr algn="ctr"/>
                      <a:r>
                        <a:rPr lang="en-US" sz="6000" b="1" dirty="0">
                          <a:solidFill>
                            <a:srgbClr val="0F0C3C"/>
                          </a:solidFill>
                          <a:latin typeface="Times New Roman" panose="02020603050405020304" pitchFamily="18" charset="0"/>
                          <a:cs typeface="Times New Roman" panose="02020603050405020304" pitchFamily="18" charset="0"/>
                        </a:rPr>
                        <a:t>TFC</a:t>
                      </a:r>
                    </a:p>
                    <a:p>
                      <a:pPr algn="ctr"/>
                      <a:r>
                        <a:rPr lang="en-US" sz="3000" b="1" dirty="0">
                          <a:solidFill>
                            <a:srgbClr val="0F0C3C"/>
                          </a:solidFill>
                          <a:latin typeface="Times New Roman" panose="02020603050405020304" pitchFamily="18" charset="0"/>
                          <a:cs typeface="Times New Roman" panose="02020603050405020304" pitchFamily="18" charset="0"/>
                        </a:rPr>
                        <a:t>(w/ OP)</a:t>
                      </a:r>
                    </a:p>
                  </a:txBody>
                  <a:tcPr anchor="ctr"/>
                </a:tc>
                <a:tc>
                  <a:txBody>
                    <a:bodyPr/>
                    <a:lstStyle/>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ICs/BCs always analytically satisfied</a:t>
                      </a:r>
                    </a:p>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Accurate Solutions</a:t>
                      </a:r>
                    </a:p>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Low Computational Time</a:t>
                      </a:r>
                    </a:p>
                  </a:txBody>
                  <a:tcPr anchor="ctr"/>
                </a:tc>
                <a:tc>
                  <a:txBody>
                    <a:bodyPr/>
                    <a:lstStyle/>
                    <a:p>
                      <a:pPr marL="342900" marR="0" lvl="0" indent="-34290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F0C3C"/>
                          </a:solidFill>
                          <a:latin typeface="Times New Roman" panose="02020603050405020304" pitchFamily="18" charset="0"/>
                          <a:cs typeface="Times New Roman" panose="02020603050405020304" pitchFamily="18" charset="0"/>
                        </a:rPr>
                        <a:t>Non-linear problems can be very sensitive to the initial guesses</a:t>
                      </a:r>
                    </a:p>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The use of  orthogonal polynomials makes infeasible to apply this method for PDEs</a:t>
                      </a:r>
                    </a:p>
                  </a:txBody>
                  <a:tcPr anchor="ctr"/>
                </a:tc>
                <a:extLst>
                  <a:ext uri="{0D108BD9-81ED-4DB2-BD59-A6C34878D82A}">
                    <a16:rowId xmlns:a16="http://schemas.microsoft.com/office/drawing/2014/main" val="3744231544"/>
                  </a:ext>
                </a:extLst>
              </a:tr>
              <a:tr h="2732518">
                <a:tc>
                  <a:txBody>
                    <a:bodyPr/>
                    <a:lstStyle/>
                    <a:p>
                      <a:pPr algn="ctr"/>
                      <a:r>
                        <a:rPr lang="en-US" sz="6000" b="1" dirty="0">
                          <a:solidFill>
                            <a:srgbClr val="0F0C3C"/>
                          </a:solidFill>
                          <a:latin typeface="Times New Roman" panose="02020603050405020304" pitchFamily="18" charset="0"/>
                          <a:cs typeface="Times New Roman" panose="02020603050405020304" pitchFamily="18" charset="0"/>
                        </a:rPr>
                        <a:t>PI</a:t>
                      </a:r>
                    </a:p>
                  </a:txBody>
                  <a:tcPr anchor="ctr"/>
                </a:tc>
                <a:tc>
                  <a:txBody>
                    <a:bodyPr/>
                    <a:lstStyle/>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Expanding the latent solution via NN allows to apply this method to solve high order PDEs</a:t>
                      </a:r>
                    </a:p>
                  </a:txBody>
                  <a:tcPr anchor="ctr"/>
                </a:tc>
                <a:tc>
                  <a:txBody>
                    <a:bodyPr/>
                    <a:lstStyle/>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Many training points required for high accuracy (ICs/BCs not analytically satisfied)</a:t>
                      </a:r>
                    </a:p>
                    <a:p>
                      <a:pPr marL="342900" indent="-342900" algn="l">
                        <a:buFont typeface="Arial" panose="020B0604020202020204" pitchFamily="34" charset="0"/>
                        <a:buChar char="•"/>
                      </a:pPr>
                      <a:r>
                        <a:rPr lang="en-US" sz="2000" dirty="0">
                          <a:solidFill>
                            <a:srgbClr val="0F0C3C"/>
                          </a:solidFill>
                          <a:latin typeface="Times New Roman" panose="02020603050405020304" pitchFamily="18" charset="0"/>
                          <a:cs typeface="Times New Roman" panose="02020603050405020304" pitchFamily="18" charset="0"/>
                        </a:rPr>
                        <a:t>Computational expensive when gradient based methods are used to train the NN</a:t>
                      </a:r>
                    </a:p>
                    <a:p>
                      <a:pPr algn="ctr"/>
                      <a:endParaRPr lang="en-US" sz="2000" dirty="0">
                        <a:solidFill>
                          <a:srgbClr val="0F0C3C"/>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016959172"/>
                  </a:ext>
                </a:extLst>
              </a:tr>
            </a:tbl>
          </a:graphicData>
        </a:graphic>
      </p:graphicFrame>
      <p:sp>
        <p:nvSpPr>
          <p:cNvPr id="5" name="TextBox 4">
            <a:extLst>
              <a:ext uri="{FF2B5EF4-FFF2-40B4-BE49-F238E27FC236}">
                <a16:creationId xmlns:a16="http://schemas.microsoft.com/office/drawing/2014/main" id="{55F52363-2073-F845-A2D1-2C7B7838BE2C}"/>
              </a:ext>
            </a:extLst>
          </p:cNvPr>
          <p:cNvSpPr txBox="1"/>
          <p:nvPr/>
        </p:nvSpPr>
        <p:spPr>
          <a:xfrm>
            <a:off x="9668933" y="2218265"/>
            <a:ext cx="2777067" cy="20150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5000" b="1" i="0" u="none" strike="noStrike" cap="none" spc="0" normalizeH="0" baseline="0" dirty="0">
              <a:ln>
                <a:noFill/>
              </a:ln>
              <a:solidFill>
                <a:srgbClr val="FFFFFF"/>
              </a:solidFill>
              <a:effectLst/>
              <a:uFillTx/>
              <a:latin typeface="MiloOT-Xbold"/>
              <a:ea typeface="MiloOT-Xbold"/>
              <a:cs typeface="MiloOT-Xbold"/>
              <a:sym typeface="MiloOT-Xbold"/>
            </a:endParaRPr>
          </a:p>
        </p:txBody>
      </p:sp>
      <p:cxnSp>
        <p:nvCxnSpPr>
          <p:cNvPr id="7" name="Straight Connector 6">
            <a:extLst>
              <a:ext uri="{FF2B5EF4-FFF2-40B4-BE49-F238E27FC236}">
                <a16:creationId xmlns:a16="http://schemas.microsoft.com/office/drawing/2014/main" id="{76CEFB04-45BA-8F4C-95D2-8691CD0EC4D7}"/>
              </a:ext>
            </a:extLst>
          </p:cNvPr>
          <p:cNvCxnSpPr>
            <a:cxnSpLocks/>
          </p:cNvCxnSpPr>
          <p:nvPr/>
        </p:nvCxnSpPr>
        <p:spPr>
          <a:xfrm>
            <a:off x="15172267" y="2345264"/>
            <a:ext cx="0" cy="187113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550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Introduction: Goal</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169466" cy="2319868"/>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Our goal is to develop a Physics–Informed Framework, called </a:t>
            </a:r>
            <a:r>
              <a:rPr lang="en-US" sz="2800" b="1" dirty="0">
                <a:latin typeface="Times New Roman" panose="02020603050405020304" pitchFamily="18" charset="0"/>
                <a:cs typeface="Times New Roman" panose="02020603050405020304" pitchFamily="18" charset="0"/>
              </a:rPr>
              <a:t>Extreme Theory of Functional Connections (X-TFC) </a:t>
            </a:r>
            <a:r>
              <a:rPr lang="en-US" sz="2800" dirty="0">
                <a:latin typeface="Times New Roman" panose="02020603050405020304" pitchFamily="18" charset="0"/>
                <a:cs typeface="Times New Roman" panose="02020603050405020304" pitchFamily="18" charset="0"/>
              </a:rPr>
              <a:t>that is a synergy of the TFC and the standard PINN methods</a:t>
            </a:r>
          </a:p>
          <a:p>
            <a:pPr lvl="2">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X-TFC uses the TFC constrained expression where the free-chosen function is a Single Layer Feedforward NN (SLNN) trained via Extreme Learning Machine (ELM) Algorithm [Huang et al., 2006] </a:t>
            </a:r>
          </a:p>
          <a:p>
            <a:endParaRPr lang="en-US" sz="2800" dirty="0">
              <a:latin typeface="Times New Roman" panose="02020603050405020304" pitchFamily="18" charset="0"/>
              <a:cs typeface="Times New Roman" panose="02020603050405020304" pitchFamily="18" charset="0"/>
            </a:endParaRPr>
          </a:p>
        </p:txBody>
      </p:sp>
      <p:pic>
        <p:nvPicPr>
          <p:cNvPr id="8" name="Picture 7" descr="A close up of a logo&#10;&#10;Description automatically generated">
            <a:extLst>
              <a:ext uri="{FF2B5EF4-FFF2-40B4-BE49-F238E27FC236}">
                <a16:creationId xmlns:a16="http://schemas.microsoft.com/office/drawing/2014/main" id="{44894CD3-241C-954B-86EA-B6A559A06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692" y="4251262"/>
            <a:ext cx="11518615" cy="6146800"/>
          </a:xfrm>
          <a:prstGeom prst="rect">
            <a:avLst/>
          </a:prstGeom>
        </p:spPr>
      </p:pic>
    </p:spTree>
    <p:extLst>
      <p:ext uri="{BB962C8B-B14F-4D97-AF65-F5344CB8AC3E}">
        <p14:creationId xmlns:p14="http://schemas.microsoft.com/office/powerpoint/2010/main" val="420253143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Contents</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297336"/>
          </a:xfrm>
        </p:spPr>
        <p:txBody>
          <a:bodyPr>
            <a:normAutofit fontScale="77500" lnSpcReduction="20000"/>
          </a:bodyPr>
          <a:lstStyle/>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Introduction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Overview </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Goals</a:t>
            </a:r>
          </a:p>
          <a:p>
            <a:pPr lvl="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Extreme Theory of Functional Connection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Method</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Constrained Expression</a:t>
            </a:r>
          </a:p>
          <a:p>
            <a:pPr lvl="2">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Extreme Learning Machine Algorithm</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Results and Discussion</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ODEs</a:t>
            </a:r>
          </a:p>
          <a:p>
            <a:pPr lvl="2">
              <a:buFont typeface="Arial" panose="020B0604020202020204" pitchFamily="34" charset="0"/>
              <a:buChar char="•"/>
            </a:pPr>
            <a:r>
              <a:rPr lang="en-US" dirty="0">
                <a:solidFill>
                  <a:schemeClr val="bg1">
                    <a:lumMod val="85000"/>
                  </a:schemeClr>
                </a:solidFill>
                <a:latin typeface="Times New Roman" panose="02020603050405020304" pitchFamily="18" charset="0"/>
                <a:cs typeface="Times New Roman" panose="02020603050405020304" pitchFamily="18" charset="0"/>
              </a:rPr>
              <a:t>PDEs</a:t>
            </a:r>
          </a:p>
          <a:p>
            <a:pPr lvl="1">
              <a:buFont typeface="Arial" panose="020B0604020202020204" pitchFamily="34" charset="0"/>
              <a:buChar char="•"/>
            </a:pPr>
            <a:r>
              <a:rPr lang="en-US" b="1" dirty="0">
                <a:solidFill>
                  <a:schemeClr val="bg1">
                    <a:lumMod val="85000"/>
                  </a:schemeClr>
                </a:solidFill>
                <a:latin typeface="Times New Roman" panose="02020603050405020304" pitchFamily="18" charset="0"/>
                <a:cs typeface="Times New Roman" panose="02020603050405020304" pitchFamily="18" charset="0"/>
              </a:rPr>
              <a:t>Conclusions and Outlooks</a:t>
            </a:r>
          </a:p>
          <a:p>
            <a:pPr lvl="2">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698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X-TFC: Method</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50901"/>
          </a:xfrm>
        </p:spPr>
        <p:txBody>
          <a:bodyPr>
            <a:normAutofit/>
          </a:body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Consider a parametric DE written in its most general implicit form</a:t>
            </a:r>
          </a:p>
        </p:txBody>
      </p:sp>
      <p:sp>
        <p:nvSpPr>
          <p:cNvPr id="4" name="Text Placeholder 2">
            <a:extLst>
              <a:ext uri="{FF2B5EF4-FFF2-40B4-BE49-F238E27FC236}">
                <a16:creationId xmlns:a16="http://schemas.microsoft.com/office/drawing/2014/main" id="{35F8AEEC-CD2B-FA45-B8F8-5E7746C0935A}"/>
              </a:ext>
            </a:extLst>
          </p:cNvPr>
          <p:cNvSpPr txBox="1">
            <a:spLocks/>
          </p:cNvSpPr>
          <p:nvPr/>
        </p:nvSpPr>
        <p:spPr>
          <a:xfrm>
            <a:off x="0" y="3822698"/>
            <a:ext cx="18288000"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Approximate the latent solution with a constrained expression </a:t>
            </a:r>
          </a:p>
        </p:txBody>
      </p:sp>
      <p:sp>
        <p:nvSpPr>
          <p:cNvPr id="5" name="Text Placeholder 2">
            <a:extLst>
              <a:ext uri="{FF2B5EF4-FFF2-40B4-BE49-F238E27FC236}">
                <a16:creationId xmlns:a16="http://schemas.microsoft.com/office/drawing/2014/main" id="{AE995E4B-D9F1-D348-A165-0B4578BDCE4C}"/>
              </a:ext>
            </a:extLst>
          </p:cNvPr>
          <p:cNvSpPr txBox="1">
            <a:spLocks/>
          </p:cNvSpPr>
          <p:nvPr/>
        </p:nvSpPr>
        <p:spPr>
          <a:xfrm>
            <a:off x="118534" y="5536207"/>
            <a:ext cx="18288000"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The free-chosen function is a SLNN trained via ELM</a:t>
            </a:r>
          </a:p>
        </p:txBody>
      </p:sp>
      <p:sp>
        <p:nvSpPr>
          <p:cNvPr id="6" name="Text Placeholder 2">
            <a:extLst>
              <a:ext uri="{FF2B5EF4-FFF2-40B4-BE49-F238E27FC236}">
                <a16:creationId xmlns:a16="http://schemas.microsoft.com/office/drawing/2014/main" id="{7C474E8C-1BE4-DC46-BFDB-4EF5AD5A90DE}"/>
              </a:ext>
            </a:extLst>
          </p:cNvPr>
          <p:cNvSpPr txBox="1">
            <a:spLocks/>
          </p:cNvSpPr>
          <p:nvPr/>
        </p:nvSpPr>
        <p:spPr>
          <a:xfrm>
            <a:off x="118534" y="7446434"/>
            <a:ext cx="18288000"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The unknowns become the  output weights (and the DE parameters)  </a:t>
            </a:r>
          </a:p>
        </p:txBody>
      </p:sp>
      <p:pic>
        <p:nvPicPr>
          <p:cNvPr id="8" name="Picture 7">
            <a:extLst>
              <a:ext uri="{FF2B5EF4-FFF2-40B4-BE49-F238E27FC236}">
                <a16:creationId xmlns:a16="http://schemas.microsoft.com/office/drawing/2014/main" id="{DDF63D0F-E2FA-E742-B0BF-70A355282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824" y="3087934"/>
            <a:ext cx="4537420" cy="724462"/>
          </a:xfrm>
          <a:prstGeom prst="rect">
            <a:avLst/>
          </a:prstGeom>
        </p:spPr>
      </p:pic>
      <p:pic>
        <p:nvPicPr>
          <p:cNvPr id="10" name="Picture 9">
            <a:extLst>
              <a:ext uri="{FF2B5EF4-FFF2-40B4-BE49-F238E27FC236}">
                <a16:creationId xmlns:a16="http://schemas.microsoft.com/office/drawing/2014/main" id="{3208028E-3162-4E45-826A-8A7B02C69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783" y="4755370"/>
            <a:ext cx="8144450" cy="584201"/>
          </a:xfrm>
          <a:prstGeom prst="rect">
            <a:avLst/>
          </a:prstGeom>
        </p:spPr>
      </p:pic>
      <p:pic>
        <p:nvPicPr>
          <p:cNvPr id="12" name="Picture 11">
            <a:extLst>
              <a:ext uri="{FF2B5EF4-FFF2-40B4-BE49-F238E27FC236}">
                <a16:creationId xmlns:a16="http://schemas.microsoft.com/office/drawing/2014/main" id="{E4273B1A-6C2C-5C43-9267-F50C1250C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894" y="6234711"/>
            <a:ext cx="4590212" cy="1347919"/>
          </a:xfrm>
          <a:prstGeom prst="rect">
            <a:avLst/>
          </a:prstGeom>
        </p:spPr>
      </p:pic>
      <p:pic>
        <p:nvPicPr>
          <p:cNvPr id="14" name="Picture 13">
            <a:extLst>
              <a:ext uri="{FF2B5EF4-FFF2-40B4-BE49-F238E27FC236}">
                <a16:creationId xmlns:a16="http://schemas.microsoft.com/office/drawing/2014/main" id="{246A6DE8-B5E4-3E40-8E6B-13248F1266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881" y="8502530"/>
            <a:ext cx="6432804" cy="850900"/>
          </a:xfrm>
          <a:prstGeom prst="rect">
            <a:avLst/>
          </a:prstGeom>
        </p:spPr>
      </p:pic>
    </p:spTree>
    <p:extLst>
      <p:ext uri="{BB962C8B-B14F-4D97-AF65-F5344CB8AC3E}">
        <p14:creationId xmlns:p14="http://schemas.microsoft.com/office/powerpoint/2010/main" val="22568877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939" y="1163168"/>
            <a:ext cx="11743746" cy="850901"/>
          </a:xfrm>
        </p:spPr>
        <p:txBody>
          <a:bodyPr>
            <a:normAutofit/>
          </a:bodyPr>
          <a:lstStyle/>
          <a:p>
            <a:r>
              <a:rPr lang="en-US" sz="4900" dirty="0">
                <a:latin typeface="Times New Roman" panose="02020603050405020304" pitchFamily="18" charset="0"/>
                <a:cs typeface="Times New Roman" panose="02020603050405020304" pitchFamily="18" charset="0"/>
              </a:rPr>
              <a:t>X-TFC: Method (cont’d)</a:t>
            </a:r>
          </a:p>
          <a:p>
            <a:endParaRPr lang="en-US" sz="49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4"/>
          </p:nvPr>
        </p:nvSpPr>
        <p:spPr>
          <a:xfrm>
            <a:off x="1" y="2218265"/>
            <a:ext cx="18288000" cy="850901"/>
          </a:xfrm>
        </p:spPr>
        <p:txBody>
          <a:bodyPr>
            <a:normAutofit/>
          </a:body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Define, the loss, </a:t>
            </a:r>
          </a:p>
        </p:txBody>
      </p:sp>
      <p:sp>
        <p:nvSpPr>
          <p:cNvPr id="4" name="Text Placeholder 2">
            <a:extLst>
              <a:ext uri="{FF2B5EF4-FFF2-40B4-BE49-F238E27FC236}">
                <a16:creationId xmlns:a16="http://schemas.microsoft.com/office/drawing/2014/main" id="{35F8AEEC-CD2B-FA45-B8F8-5E7746C0935A}"/>
              </a:ext>
            </a:extLst>
          </p:cNvPr>
          <p:cNvSpPr txBox="1">
            <a:spLocks/>
          </p:cNvSpPr>
          <p:nvPr/>
        </p:nvSpPr>
        <p:spPr>
          <a:xfrm>
            <a:off x="0" y="3822698"/>
            <a:ext cx="18288000"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Defined the Mean Square Errors (MSEs)</a:t>
            </a:r>
          </a:p>
        </p:txBody>
      </p:sp>
      <p:sp>
        <p:nvSpPr>
          <p:cNvPr id="5" name="Text Placeholder 2">
            <a:extLst>
              <a:ext uri="{FF2B5EF4-FFF2-40B4-BE49-F238E27FC236}">
                <a16:creationId xmlns:a16="http://schemas.microsoft.com/office/drawing/2014/main" id="{AE995E4B-D9F1-D348-A165-0B4578BDCE4C}"/>
              </a:ext>
            </a:extLst>
          </p:cNvPr>
          <p:cNvSpPr txBox="1">
            <a:spLocks/>
          </p:cNvSpPr>
          <p:nvPr/>
        </p:nvSpPr>
        <p:spPr>
          <a:xfrm>
            <a:off x="118534" y="5536207"/>
            <a:ext cx="18288000"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Unconstrained Optimization Problem for </a:t>
            </a:r>
            <a:r>
              <a:rPr lang="en-US" sz="4200" i="1" dirty="0">
                <a:latin typeface="Times New Roman" panose="02020603050405020304" pitchFamily="18" charset="0"/>
                <a:cs typeface="Times New Roman" panose="02020603050405020304" pitchFamily="18" charset="0"/>
              </a:rPr>
              <a:t>Data-Driven discovery of DEs</a:t>
            </a:r>
          </a:p>
        </p:txBody>
      </p:sp>
      <p:sp>
        <p:nvSpPr>
          <p:cNvPr id="6" name="Text Placeholder 2">
            <a:extLst>
              <a:ext uri="{FF2B5EF4-FFF2-40B4-BE49-F238E27FC236}">
                <a16:creationId xmlns:a16="http://schemas.microsoft.com/office/drawing/2014/main" id="{7C474E8C-1BE4-DC46-BFDB-4EF5AD5A90DE}"/>
              </a:ext>
            </a:extLst>
          </p:cNvPr>
          <p:cNvSpPr txBox="1">
            <a:spLocks/>
          </p:cNvSpPr>
          <p:nvPr/>
        </p:nvSpPr>
        <p:spPr>
          <a:xfrm>
            <a:off x="118534" y="7446434"/>
            <a:ext cx="18288000" cy="850901"/>
          </a:xfrm>
          <a:prstGeom prst="rect">
            <a:avLst/>
          </a:prstGeom>
          <a:extLst>
            <a:ext uri="{C572A759-6A51-4108-AA02-DFA0A04FC94B}">
              <ma14:wrappingTextBoxFlag xmlns:ma14="http://schemas.microsoft.com/office/mac/drawingml/2011/main" xmlns="" val="1"/>
            </a:ext>
          </a:extLst>
        </p:spPr>
        <p:txBody>
          <a:bodyPr>
            <a:normAutofit/>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lvl="2">
              <a:buFont typeface="Arial" panose="020B0604020202020204" pitchFamily="34" charset="0"/>
              <a:buChar char="•"/>
            </a:pPr>
            <a:r>
              <a:rPr lang="en-US" sz="4200" dirty="0">
                <a:latin typeface="Times New Roman" panose="02020603050405020304" pitchFamily="18" charset="0"/>
                <a:cs typeface="Times New Roman" panose="02020603050405020304" pitchFamily="18" charset="0"/>
              </a:rPr>
              <a:t>Unconstrained Optimization Problem for </a:t>
            </a:r>
            <a:r>
              <a:rPr lang="en-US" sz="4200" i="1" dirty="0">
                <a:latin typeface="Times New Roman" panose="02020603050405020304" pitchFamily="18" charset="0"/>
                <a:cs typeface="Times New Roman" panose="02020603050405020304" pitchFamily="18" charset="0"/>
              </a:rPr>
              <a:t>Direct solution of DEs</a:t>
            </a:r>
          </a:p>
        </p:txBody>
      </p:sp>
      <p:pic>
        <p:nvPicPr>
          <p:cNvPr id="8" name="Picture 7">
            <a:extLst>
              <a:ext uri="{FF2B5EF4-FFF2-40B4-BE49-F238E27FC236}">
                <a16:creationId xmlns:a16="http://schemas.microsoft.com/office/drawing/2014/main" id="{D3526E01-2E4E-274C-9E11-70526CCD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91" y="2949111"/>
            <a:ext cx="7846485" cy="805855"/>
          </a:xfrm>
          <a:prstGeom prst="rect">
            <a:avLst/>
          </a:prstGeom>
        </p:spPr>
      </p:pic>
      <p:pic>
        <p:nvPicPr>
          <p:cNvPr id="10" name="Picture 9">
            <a:extLst>
              <a:ext uri="{FF2B5EF4-FFF2-40B4-BE49-F238E27FC236}">
                <a16:creationId xmlns:a16="http://schemas.microsoft.com/office/drawing/2014/main" id="{3BC21F8A-5D48-B44C-809A-F9253FF56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244" y="4526688"/>
            <a:ext cx="5664523" cy="1009519"/>
          </a:xfrm>
          <a:prstGeom prst="rect">
            <a:avLst/>
          </a:prstGeom>
        </p:spPr>
      </p:pic>
      <p:pic>
        <p:nvPicPr>
          <p:cNvPr id="12" name="Picture 11">
            <a:extLst>
              <a:ext uri="{FF2B5EF4-FFF2-40B4-BE49-F238E27FC236}">
                <a16:creationId xmlns:a16="http://schemas.microsoft.com/office/drawing/2014/main" id="{E15DC080-5951-4B4B-890E-06C9A9850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4423" y="4522226"/>
            <a:ext cx="5664523" cy="964174"/>
          </a:xfrm>
          <a:prstGeom prst="rect">
            <a:avLst/>
          </a:prstGeom>
        </p:spPr>
      </p:pic>
      <p:pic>
        <p:nvPicPr>
          <p:cNvPr id="14" name="Picture 13">
            <a:extLst>
              <a:ext uri="{FF2B5EF4-FFF2-40B4-BE49-F238E27FC236}">
                <a16:creationId xmlns:a16="http://schemas.microsoft.com/office/drawing/2014/main" id="{FBF59A3B-42D6-B84B-8F36-B7C8A09D0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975" y="6311174"/>
            <a:ext cx="5196050" cy="1118594"/>
          </a:xfrm>
          <a:prstGeom prst="rect">
            <a:avLst/>
          </a:prstGeom>
        </p:spPr>
      </p:pic>
      <p:pic>
        <p:nvPicPr>
          <p:cNvPr id="16" name="Picture 15">
            <a:extLst>
              <a:ext uri="{FF2B5EF4-FFF2-40B4-BE49-F238E27FC236}">
                <a16:creationId xmlns:a16="http://schemas.microsoft.com/office/drawing/2014/main" id="{088D3952-B40C-9F49-AB9D-04B1036DF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2227" y="8274185"/>
            <a:ext cx="3742267" cy="1041662"/>
          </a:xfrm>
          <a:prstGeom prst="rect">
            <a:avLst/>
          </a:prstGeom>
        </p:spPr>
      </p:pic>
      <p:pic>
        <p:nvPicPr>
          <p:cNvPr id="22" name="Picture 21">
            <a:extLst>
              <a:ext uri="{FF2B5EF4-FFF2-40B4-BE49-F238E27FC236}">
                <a16:creationId xmlns:a16="http://schemas.microsoft.com/office/drawing/2014/main" id="{2D47A92B-2E6B-9340-9D37-19FCCEA5C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5043" y="8312019"/>
            <a:ext cx="6123281" cy="728962"/>
          </a:xfrm>
          <a:prstGeom prst="rect">
            <a:avLst/>
          </a:prstGeom>
        </p:spPr>
      </p:pic>
      <p:sp>
        <p:nvSpPr>
          <p:cNvPr id="23" name="Text Placeholder 2">
            <a:extLst>
              <a:ext uri="{FF2B5EF4-FFF2-40B4-BE49-F238E27FC236}">
                <a16:creationId xmlns:a16="http://schemas.microsoft.com/office/drawing/2014/main" id="{1DCCEEEF-8708-104F-8EAC-BD847B4DCC3B}"/>
              </a:ext>
            </a:extLst>
          </p:cNvPr>
          <p:cNvSpPr txBox="1">
            <a:spLocks/>
          </p:cNvSpPr>
          <p:nvPr/>
        </p:nvSpPr>
        <p:spPr>
          <a:xfrm>
            <a:off x="6374159" y="8491076"/>
            <a:ext cx="2929466" cy="419097"/>
          </a:xfrm>
          <a:prstGeom prst="rect">
            <a:avLst/>
          </a:prstGeom>
          <a:extLst>
            <a:ext uri="{C572A759-6A51-4108-AA02-DFA0A04FC94B}">
              <ma14:wrappingTextBoxFlag xmlns:ma14="http://schemas.microsoft.com/office/mac/drawingml/2011/main" xmlns="" val="1"/>
            </a:ext>
          </a:extLst>
        </p:spPr>
        <p:txBody>
          <a:bodyPr>
            <a:normAutofit fontScale="62500" lnSpcReduction="20000"/>
          </a:bodyPr>
          <a:lstStyle>
            <a:lvl1pPr marL="617219" marR="0" indent="-6172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1pPr>
            <a:lvl2pPr marL="1419605" marR="0" indent="-596645"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2pPr>
            <a:lvl3pPr marL="2200939" marR="0" indent="-55501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3pPr>
            <a:lvl4pPr marL="3131820"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4pPr>
            <a:lvl5pPr marL="395477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5pPr>
            <a:lvl6pPr marL="477773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6pPr>
            <a:lvl7pPr marL="5600700"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7pPr>
            <a:lvl8pPr marL="6423659" marR="0" indent="-662939"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8pPr>
            <a:lvl9pPr marL="7246619" marR="0" indent="-662940" algn="l" defTabSz="822960" rtl="0" eaLnBrk="1" latinLnBrk="0" hangingPunct="1">
              <a:lnSpc>
                <a:spcPct val="100000"/>
              </a:lnSpc>
              <a:spcBef>
                <a:spcPts val="1300"/>
              </a:spcBef>
              <a:spcAft>
                <a:spcPts val="0"/>
              </a:spcAft>
              <a:buClrTx/>
              <a:buSzPct val="100000"/>
              <a:buFont typeface="Helvetica"/>
              <a:buChar char="•"/>
              <a:tabLst/>
              <a:defRPr sz="5800" b="0" i="0" u="none" strike="noStrike" cap="none" spc="0" baseline="0">
                <a:ln>
                  <a:noFill/>
                </a:ln>
                <a:solidFill>
                  <a:srgbClr val="000000"/>
                </a:solidFill>
                <a:uFillTx/>
                <a:latin typeface="+mj-lt"/>
                <a:ea typeface="+mj-ea"/>
                <a:cs typeface="+mj-cs"/>
                <a:sym typeface="Calibri"/>
              </a:defRPr>
            </a:lvl9pPr>
          </a:lstStyle>
          <a:p>
            <a:pPr marL="1645920" lvl="2" indent="0" algn="ctr">
              <a:buNone/>
            </a:pPr>
            <a:r>
              <a:rPr lang="en-US" sz="4200" dirty="0">
                <a:latin typeface="Times New Roman" panose="02020603050405020304" pitchFamily="18" charset="0"/>
                <a:cs typeface="Times New Roman" panose="02020603050405020304" pitchFamily="18" charset="0"/>
              </a:rPr>
              <a:t>, where</a:t>
            </a:r>
          </a:p>
        </p:txBody>
      </p:sp>
      <p:sp>
        <p:nvSpPr>
          <p:cNvPr id="24" name="TextBox 23">
            <a:extLst>
              <a:ext uri="{FF2B5EF4-FFF2-40B4-BE49-F238E27FC236}">
                <a16:creationId xmlns:a16="http://schemas.microsoft.com/office/drawing/2014/main" id="{4247C5D4-DF08-6D45-8631-8CB6DB856969}"/>
              </a:ext>
            </a:extLst>
          </p:cNvPr>
          <p:cNvSpPr txBox="1"/>
          <p:nvPr/>
        </p:nvSpPr>
        <p:spPr>
          <a:xfrm>
            <a:off x="1574800" y="7246740"/>
            <a:ext cx="14799734" cy="2511360"/>
          </a:xfrm>
          <a:prstGeom prst="rect">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rm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en-US" sz="5000" b="1" i="0" u="none" strike="noStrike" cap="none" spc="0" normalizeH="0" baseline="0" dirty="0">
              <a:ln>
                <a:noFill/>
              </a:ln>
              <a:solidFill>
                <a:srgbClr val="FFFFFF"/>
              </a:solidFill>
              <a:effectLst/>
              <a:uFillTx/>
              <a:latin typeface="MiloOT-Xbold"/>
              <a:ea typeface="MiloOT-Xbold"/>
              <a:cs typeface="MiloOT-Xbold"/>
              <a:sym typeface="MiloOT-Xbold"/>
            </a:endParaRPr>
          </a:p>
        </p:txBody>
      </p:sp>
    </p:spTree>
    <p:extLst>
      <p:ext uri="{BB962C8B-B14F-4D97-AF65-F5344CB8AC3E}">
        <p14:creationId xmlns:p14="http://schemas.microsoft.com/office/powerpoint/2010/main" val="2407688924"/>
      </p:ext>
    </p:extLst>
  </p:cSld>
  <p:clrMapOvr>
    <a:masterClrMapping/>
  </p:clrMapOvr>
  <p:transition spd="med"/>
</p:sld>
</file>

<file path=ppt/theme/theme1.xml><?xml version="1.0" encoding="utf-8"?>
<a:theme xmlns:a="http://schemas.openxmlformats.org/drawingml/2006/main" name="Boundless_ORD">
  <a:themeElements>
    <a:clrScheme name="Boundless_ORD">
      <a:dk1>
        <a:srgbClr val="FFFFFF"/>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Boundless_ORD">
      <a:majorFont>
        <a:latin typeface="Calibri"/>
        <a:ea typeface="Calibri"/>
        <a:cs typeface="Calibri"/>
      </a:majorFont>
      <a:minorFont>
        <a:latin typeface="Helvetica"/>
        <a:ea typeface="Helvetica"/>
        <a:cs typeface="Helvetica"/>
      </a:minorFont>
    </a:fontScheme>
    <a:fmtScheme name="Boundless_O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82296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RDI_Master_Template_201610" id="{6688BBEF-FEDB-3943-A84E-DA66F5626F76}" vid="{4131775A-A55E-3F45-AF65-65B51B7365EF}"/>
    </a:ext>
  </a:extLst>
</a:theme>
</file>

<file path=ppt/theme/theme2.xml><?xml version="1.0" encoding="utf-8"?>
<a:theme xmlns:a="http://schemas.openxmlformats.org/drawingml/2006/main" name="Boundless_ORD">
  <a:themeElements>
    <a:clrScheme name="Boundless_ORD">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Boundless_ORD">
      <a:majorFont>
        <a:latin typeface="Calibri"/>
        <a:ea typeface="Calibri"/>
        <a:cs typeface="Calibri"/>
      </a:majorFont>
      <a:minorFont>
        <a:latin typeface="Helvetica"/>
        <a:ea typeface="Helvetica"/>
        <a:cs typeface="Helvetica"/>
      </a:minorFont>
    </a:fontScheme>
    <a:fmtScheme name="Boundless_O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82296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l" defTabSz="822960" rtl="0" fontAlgn="auto" latinLnBrk="0" hangingPunct="0">
          <a:lnSpc>
            <a:spcPct val="10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iloOT-Xbold"/>
            <a:ea typeface="MiloOT-Xbold"/>
            <a:cs typeface="MiloOT-Xbold"/>
            <a:sym typeface="MiloOT-X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RDI_Master_Template_201610</Template>
  <TotalTime>4840</TotalTime>
  <Words>1704</Words>
  <Application>Microsoft Macintosh PowerPoint</Application>
  <PresentationFormat>Custom</PresentationFormat>
  <Paragraphs>240</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Helvetica</vt:lpstr>
      <vt:lpstr>MiloOT-Xbold</vt:lpstr>
      <vt:lpstr>Times New Roman</vt:lpstr>
      <vt:lpstr>Boundless_ORD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Schiassi, Enrico - (eschiassi)</cp:lastModifiedBy>
  <cp:revision>339</cp:revision>
  <dcterms:created xsi:type="dcterms:W3CDTF">2016-11-07T22:22:41Z</dcterms:created>
  <dcterms:modified xsi:type="dcterms:W3CDTF">2020-05-22T02:23:58Z</dcterms:modified>
</cp:coreProperties>
</file>